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401" r:id="rId2"/>
    <p:sldId id="402" r:id="rId3"/>
    <p:sldId id="403" r:id="rId4"/>
    <p:sldId id="404" r:id="rId5"/>
    <p:sldId id="405"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00" r:id="rId19"/>
    <p:sldId id="393" r:id="rId20"/>
    <p:sldId id="397" r:id="rId21"/>
    <p:sldId id="420" r:id="rId22"/>
    <p:sldId id="395" r:id="rId23"/>
    <p:sldId id="396" r:id="rId24"/>
    <p:sldId id="398" r:id="rId25"/>
    <p:sldId id="399" r:id="rId26"/>
    <p:sldId id="421" r:id="rId27"/>
    <p:sldId id="368" r:id="rId28"/>
    <p:sldId id="369" r:id="rId29"/>
    <p:sldId id="370" r:id="rId30"/>
    <p:sldId id="371" r:id="rId31"/>
    <p:sldId id="372" r:id="rId32"/>
    <p:sldId id="373" r:id="rId33"/>
    <p:sldId id="279" r:id="rId34"/>
    <p:sldId id="287" r:id="rId35"/>
    <p:sldId id="257" r:id="rId36"/>
    <p:sldId id="315" r:id="rId37"/>
    <p:sldId id="276" r:id="rId38"/>
    <p:sldId id="354" r:id="rId39"/>
    <p:sldId id="281" r:id="rId40"/>
    <p:sldId id="313" r:id="rId41"/>
    <p:sldId id="283" r:id="rId42"/>
    <p:sldId id="314" r:id="rId43"/>
    <p:sldId id="316" r:id="rId44"/>
    <p:sldId id="261" r:id="rId45"/>
    <p:sldId id="262" r:id="rId46"/>
    <p:sldId id="263" r:id="rId47"/>
    <p:sldId id="285" r:id="rId48"/>
    <p:sldId id="288" r:id="rId49"/>
    <p:sldId id="290" r:id="rId50"/>
    <p:sldId id="318" r:id="rId51"/>
    <p:sldId id="286" r:id="rId52"/>
    <p:sldId id="291" r:id="rId53"/>
    <p:sldId id="292" r:id="rId54"/>
    <p:sldId id="317" r:id="rId55"/>
    <p:sldId id="293" r:id="rId56"/>
    <p:sldId id="296" r:id="rId57"/>
    <p:sldId id="328" r:id="rId58"/>
    <p:sldId id="329" r:id="rId59"/>
    <p:sldId id="332" r:id="rId60"/>
    <p:sldId id="331" r:id="rId61"/>
    <p:sldId id="335" r:id="rId62"/>
    <p:sldId id="385" r:id="rId63"/>
    <p:sldId id="334" r:id="rId64"/>
    <p:sldId id="297" r:id="rId65"/>
    <p:sldId id="338" r:id="rId66"/>
    <p:sldId id="339" r:id="rId67"/>
    <p:sldId id="340" r:id="rId68"/>
    <p:sldId id="31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6" autoAdjust="0"/>
    <p:restoredTop sz="94660"/>
  </p:normalViewPr>
  <p:slideViewPr>
    <p:cSldViewPr>
      <p:cViewPr varScale="1">
        <p:scale>
          <a:sx n="65" d="100"/>
          <a:sy n="65" d="100"/>
        </p:scale>
        <p:origin x="1356"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A0E39-F7F9-4C35-9035-B71AAC7474E9}" type="datetimeFigureOut">
              <a:rPr lang="en-US" smtClean="0"/>
              <a:pPr/>
              <a:t>11/10/2021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F7695-8978-47FF-986C-DF9B169AFE4A}" type="slidenum">
              <a:rPr lang="en-US" smtClean="0"/>
              <a:pPr/>
              <a:t>‹#›</a:t>
            </a:fld>
            <a:endParaRPr lang="en-US"/>
          </a:p>
        </p:txBody>
      </p:sp>
    </p:spTree>
    <p:extLst>
      <p:ext uri="{BB962C8B-B14F-4D97-AF65-F5344CB8AC3E}">
        <p14:creationId xmlns:p14="http://schemas.microsoft.com/office/powerpoint/2010/main" val="3567964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1" y="4343400"/>
            <a:ext cx="5486399" cy="4114800"/>
          </a:xfrm>
          <a:prstGeom prst="rect">
            <a:avLst/>
          </a:prstGeom>
        </p:spPr>
        <p:txBody>
          <a:bodyPr lIns="90246" tIns="90246" rIns="90246" bIns="90246" anchor="t" anchorCtr="0">
            <a:noAutofit/>
          </a:bodyPr>
          <a:lstStyle/>
          <a:p>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64736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7" name="Shape 267"/>
          <p:cNvSpPr txBox="1">
            <a:spLocks noGrp="1"/>
          </p:cNvSpPr>
          <p:nvPr>
            <p:ph type="body" idx="1"/>
          </p:nvPr>
        </p:nvSpPr>
        <p:spPr>
          <a:xfrm>
            <a:off x="685801" y="4343400"/>
            <a:ext cx="5486399" cy="4114800"/>
          </a:xfrm>
          <a:prstGeom prst="rect">
            <a:avLst/>
          </a:prstGeom>
          <a:noFill/>
          <a:ln>
            <a:noFill/>
          </a:ln>
        </p:spPr>
        <p:txBody>
          <a:bodyPr lIns="91405" tIns="45703" rIns="91405" bIns="45703" anchor="t" anchorCtr="0">
            <a:noAutofit/>
          </a:bodyPr>
          <a:lstStyle/>
          <a:p>
            <a:pPr marL="0" lvl="1">
              <a:buClr>
                <a:schemeClr val="dk1"/>
              </a:buClr>
              <a:buSzPct val="100000"/>
              <a:buFont typeface="Calibri"/>
              <a:buChar char="•"/>
            </a:pPr>
            <a:r>
              <a:rPr lang="en-US" sz="2200">
                <a:solidFill>
                  <a:schemeClr val="dk1"/>
                </a:solidFill>
                <a:latin typeface="Calibri"/>
                <a:ea typeface="Calibri"/>
                <a:cs typeface="Calibri"/>
                <a:sym typeface="Calibri"/>
              </a:rPr>
              <a:t> </a:t>
            </a:r>
          </a:p>
        </p:txBody>
      </p:sp>
      <p:sp>
        <p:nvSpPr>
          <p:cNvPr id="268" name="Shape 268"/>
          <p:cNvSpPr txBox="1">
            <a:spLocks noGrp="1"/>
          </p:cNvSpPr>
          <p:nvPr>
            <p:ph type="sldNum" idx="12"/>
          </p:nvPr>
        </p:nvSpPr>
        <p:spPr>
          <a:xfrm>
            <a:off x="3884612" y="8685212"/>
            <a:ext cx="2971800" cy="457200"/>
          </a:xfrm>
          <a:prstGeom prst="rect">
            <a:avLst/>
          </a:prstGeom>
          <a:noFill/>
          <a:ln>
            <a:noFill/>
          </a:ln>
        </p:spPr>
        <p:txBody>
          <a:bodyPr lIns="91405" tIns="45703" rIns="91405" bIns="45703" anchor="b" anchorCtr="0">
            <a:noAutofit/>
          </a:bodyPr>
          <a:lstStyle/>
          <a:p>
            <a:pPr>
              <a:buSzPct val="25000"/>
            </a:pPr>
            <a:r>
              <a:rPr lang="en-US"/>
              <a:t> </a:t>
            </a:r>
          </a:p>
        </p:txBody>
      </p:sp>
    </p:spTree>
    <p:extLst>
      <p:ext uri="{BB962C8B-B14F-4D97-AF65-F5344CB8AC3E}">
        <p14:creationId xmlns:p14="http://schemas.microsoft.com/office/powerpoint/2010/main" val="177929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55937A-406A-4F3D-8FD5-27BAFE00845A}" type="slidenum">
              <a:rPr lang="en-US" smtClean="0"/>
              <a:pPr/>
              <a:t>68</a:t>
            </a:fld>
            <a:endParaRPr lang="en-US"/>
          </a:p>
        </p:txBody>
      </p:sp>
    </p:spTree>
    <p:extLst>
      <p:ext uri="{BB962C8B-B14F-4D97-AF65-F5344CB8AC3E}">
        <p14:creationId xmlns:p14="http://schemas.microsoft.com/office/powerpoint/2010/main" val="418683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Height of pop in 1940s</a:t>
            </a:r>
          </a:p>
          <a:p>
            <a:pPr>
              <a:spcBef>
                <a:spcPct val="0"/>
              </a:spcBef>
              <a:buFontTx/>
              <a:buChar char="-"/>
            </a:pPr>
            <a:r>
              <a:rPr lang="en-US" smtClean="0"/>
              <a:t> Decline steadily since then, arrested for first time in 2012</a:t>
            </a:r>
          </a:p>
          <a:p>
            <a:pPr>
              <a:spcBef>
                <a:spcPct val="0"/>
              </a:spcBef>
              <a:buFontTx/>
              <a:buChar char="-"/>
            </a:pPr>
            <a:r>
              <a:rPr lang="en-US" smtClean="0"/>
              <a:t> 10,000 families won’t get us close to historical pop height</a:t>
            </a:r>
          </a:p>
          <a:p>
            <a:pPr>
              <a:spcBef>
                <a:spcPct val="0"/>
              </a:spcBef>
              <a:buFontTx/>
              <a:buChar char="-"/>
            </a:pPr>
            <a:r>
              <a:rPr lang="en-US" smtClean="0"/>
              <a:t> We WILL be a smaller city for foreseeable future</a:t>
            </a:r>
          </a:p>
          <a:p>
            <a:pPr>
              <a:spcBef>
                <a:spcPct val="0"/>
              </a:spcBef>
              <a:buFontTx/>
              <a:buChar char="-"/>
            </a:pPr>
            <a:r>
              <a:rPr lang="en-US" smtClean="0"/>
              <a:t> Need real solutions for vacant land, both short, mid, and long term</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EF953-DC05-420F-AD1A-F7F16685312A}"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62499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t> Height of pop in 1940s</a:t>
            </a:r>
          </a:p>
          <a:p>
            <a:pPr>
              <a:spcBef>
                <a:spcPct val="0"/>
              </a:spcBef>
              <a:buFontTx/>
              <a:buChar char="-"/>
            </a:pPr>
            <a:r>
              <a:rPr lang="en-US" smtClean="0"/>
              <a:t> Decline steadily since then, arrested for first time in 2012</a:t>
            </a:r>
          </a:p>
          <a:p>
            <a:pPr>
              <a:spcBef>
                <a:spcPct val="0"/>
              </a:spcBef>
              <a:buFontTx/>
              <a:buChar char="-"/>
            </a:pPr>
            <a:r>
              <a:rPr lang="en-US" smtClean="0"/>
              <a:t> 10,000 families won’t get us close to historical pop height</a:t>
            </a:r>
          </a:p>
          <a:p>
            <a:pPr>
              <a:spcBef>
                <a:spcPct val="0"/>
              </a:spcBef>
              <a:buFontTx/>
              <a:buChar char="-"/>
            </a:pPr>
            <a:r>
              <a:rPr lang="en-US" smtClean="0"/>
              <a:t> We WILL be a smaller city for foreseeable future</a:t>
            </a:r>
          </a:p>
          <a:p>
            <a:pPr>
              <a:spcBef>
                <a:spcPct val="0"/>
              </a:spcBef>
              <a:buFontTx/>
              <a:buChar char="-"/>
            </a:pPr>
            <a:r>
              <a:rPr lang="en-US" smtClean="0"/>
              <a:t> Need real solutions for vacant land, both short, mid, and long term</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EF953-DC05-420F-AD1A-F7F16685312A}"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7702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dirty="0" smtClean="0"/>
              <a:t> Height of pop in 1940s</a:t>
            </a:r>
          </a:p>
          <a:p>
            <a:pPr>
              <a:spcBef>
                <a:spcPct val="0"/>
              </a:spcBef>
              <a:buFontTx/>
              <a:buChar char="-"/>
            </a:pPr>
            <a:r>
              <a:rPr lang="en-US" dirty="0" smtClean="0"/>
              <a:t> Decline steadily since then, arrested for first time in 2012</a:t>
            </a:r>
          </a:p>
          <a:p>
            <a:pPr>
              <a:spcBef>
                <a:spcPct val="0"/>
              </a:spcBef>
              <a:buFontTx/>
              <a:buChar char="-"/>
            </a:pPr>
            <a:r>
              <a:rPr lang="en-US" dirty="0" smtClean="0"/>
              <a:t> 10,000 families won’t get us close to historical pop height</a:t>
            </a:r>
          </a:p>
          <a:p>
            <a:pPr>
              <a:spcBef>
                <a:spcPct val="0"/>
              </a:spcBef>
              <a:buFontTx/>
              <a:buChar char="-"/>
            </a:pPr>
            <a:r>
              <a:rPr lang="en-US" dirty="0" smtClean="0"/>
              <a:t> We WILL be a smaller city for foreseeable future</a:t>
            </a:r>
          </a:p>
          <a:p>
            <a:pPr>
              <a:spcBef>
                <a:spcPct val="0"/>
              </a:spcBef>
              <a:buFontTx/>
              <a:buChar char="-"/>
            </a:pPr>
            <a:r>
              <a:rPr lang="en-US" dirty="0" smtClean="0"/>
              <a:t> Need real solutions for vacant land, both short, mid, and long term</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2EF953-DC05-420F-AD1A-F7F16685312A}"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417824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different types of farms and gardens in Baltimore</a:t>
            </a:r>
            <a:endParaRPr lang="en-US" dirty="0"/>
          </a:p>
        </p:txBody>
      </p:sp>
      <p:sp>
        <p:nvSpPr>
          <p:cNvPr id="4" name="Slide Number Placeholder 3"/>
          <p:cNvSpPr>
            <a:spLocks noGrp="1"/>
          </p:cNvSpPr>
          <p:nvPr>
            <p:ph type="sldNum" sz="quarter" idx="10"/>
          </p:nvPr>
        </p:nvSpPr>
        <p:spPr/>
        <p:txBody>
          <a:bodyPr/>
          <a:lstStyle/>
          <a:p>
            <a:fld id="{20EF7695-8978-47FF-986C-DF9B169AFE4A}" type="slidenum">
              <a:rPr lang="en-US" smtClean="0"/>
              <a:pPr/>
              <a:t>6</a:t>
            </a:fld>
            <a:endParaRPr lang="en-US"/>
          </a:p>
        </p:txBody>
      </p:sp>
    </p:spTree>
    <p:extLst>
      <p:ext uri="{BB962C8B-B14F-4D97-AF65-F5344CB8AC3E}">
        <p14:creationId xmlns:p14="http://schemas.microsoft.com/office/powerpoint/2010/main" val="55975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1" y="4343400"/>
            <a:ext cx="5486399" cy="4114800"/>
          </a:xfrm>
          <a:prstGeom prst="rect">
            <a:avLst/>
          </a:prstGeom>
        </p:spPr>
        <p:txBody>
          <a:bodyPr lIns="90246" tIns="90246" rIns="90246" bIns="90246" anchor="t" anchorCtr="0">
            <a:noAutofit/>
          </a:bodyPr>
          <a:lstStyle/>
          <a:p>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5984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1" y="4343400"/>
            <a:ext cx="5486399" cy="4114800"/>
          </a:xfrm>
          <a:prstGeom prst="rect">
            <a:avLst/>
          </a:prstGeom>
        </p:spPr>
        <p:txBody>
          <a:bodyPr lIns="90246" tIns="90246" rIns="90246" bIns="90246" anchor="t" anchorCtr="0">
            <a:noAutofit/>
          </a:bodyPr>
          <a:lstStyle/>
          <a:p>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29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F7695-8978-47FF-986C-DF9B169AFE4A}" type="slidenum">
              <a:rPr lang="en-US" smtClean="0"/>
              <a:pPr/>
              <a:t>29</a:t>
            </a:fld>
            <a:endParaRPr lang="en-US"/>
          </a:p>
        </p:txBody>
      </p:sp>
    </p:spTree>
    <p:extLst>
      <p:ext uri="{BB962C8B-B14F-4D97-AF65-F5344CB8AC3E}">
        <p14:creationId xmlns:p14="http://schemas.microsoft.com/office/powerpoint/2010/main" val="134724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1" y="4343400"/>
            <a:ext cx="5486399" cy="4114800"/>
          </a:xfrm>
          <a:prstGeom prst="rect">
            <a:avLst/>
          </a:prstGeom>
        </p:spPr>
        <p:txBody>
          <a:bodyPr lIns="90246" tIns="90246" rIns="90246" bIns="90246" anchor="t" anchorCtr="0">
            <a:noAutofit/>
          </a:bodyPr>
          <a:lstStyle/>
          <a:p>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7417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3825B-08B4-4EFC-8038-B55D125B9F93}" type="datetimeFigureOut">
              <a:rPr lang="en-US" smtClean="0"/>
              <a:pPr/>
              <a:t>11/10/2021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485B21-35BB-4A83-80F9-E6FB6887150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3825B-08B4-4EFC-8038-B55D125B9F93}" type="datetimeFigureOut">
              <a:rPr lang="en-US" smtClean="0"/>
              <a:pPr/>
              <a:t>11/10/2021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85B21-35BB-4A83-80F9-E6FB688715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baltimoresustainability.org/"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baltimoresustainability.org/wp-content/uploads/2020/03/Homegrown-Baltimore-Resources-List.doc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dhcd.baltimorecity.gov/nd/adopt-lot-progra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baltimoresustainability.org/projects/baltimore-food-policy-initiative/homegrown-baltimore/urban-agriculture-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baltimoresustainability.org/projects/baltimore-food-policy-initiative/homegrown-baltimore/urban-agriculture-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dnr.maryland.gov/fisheries/pages/aquaculture/nonshellfish.asp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permits.baltimorecity.gov/" TargetMode="External"/><Relationship Id="rId2" Type="http://schemas.openxmlformats.org/officeDocument/2006/relationships/hyperlink" Target="mailto:Nathaniel.Krause@baltimorecity.gov"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clf.jhsph.edu/projects/urban-agriculture/safe-urban-harvests-study"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baltimoresustainability.org/projects/baltimore-food-policy-initiative/homegrown-baltimore/urban-agriculture-2"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mda.maryland.gov/resource_conservation/Pages/farmer_information.asp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dhcd.baltimorecity.gov/nd/adopt-lot-progra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baltimoresustainability.org/projects/baltimore-food-policy-initiative/homegrown-baltimore/urban-agriculture-2/"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abby.cocke@baltimorecity.gov" TargetMode="External"/><Relationship Id="rId7" Type="http://schemas.openxmlformats.org/officeDocument/2006/relationships/hyperlink" Target="mailto:sustainability@baltimorecity.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acebook.com/baltimoresustainability" TargetMode="External"/><Relationship Id="rId5" Type="http://schemas.openxmlformats.org/officeDocument/2006/relationships/hyperlink" Target="https://livestream.com/accounts/17371294" TargetMode="External"/><Relationship Id="rId4" Type="http://schemas.openxmlformats.org/officeDocument/2006/relationships/hyperlink" Target="http://www.baltimoresustainability.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724400"/>
            <a:ext cx="8763000" cy="1260039"/>
          </a:xfrm>
        </p:spPr>
        <p:txBody>
          <a:bodyPr>
            <a:noAutofit/>
          </a:bodyPr>
          <a:lstStyle/>
          <a:p>
            <a:r>
              <a:rPr lang="en-US" b="1" dirty="0" smtClean="0"/>
              <a:t>Urban Agriculture in Baltimore City: Context, Resources, &amp; Regulations</a:t>
            </a:r>
            <a:r>
              <a:rPr lang="en-US" sz="2800" b="1" dirty="0" smtClean="0"/>
              <a:t/>
            </a:r>
            <a:br>
              <a:rPr lang="en-US" sz="2800" b="1" dirty="0" smtClean="0"/>
            </a:br>
            <a:r>
              <a:rPr lang="en-US" sz="700" b="1" dirty="0" smtClean="0"/>
              <a:t> </a:t>
            </a:r>
            <a:r>
              <a:rPr lang="en-US" sz="2800" b="1" dirty="0" smtClean="0"/>
              <a:t/>
            </a:r>
            <a:br>
              <a:rPr lang="en-US" sz="2800" b="1" dirty="0" smtClean="0"/>
            </a:br>
            <a:endParaRPr lang="en-US" sz="32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8306" y="5860588"/>
            <a:ext cx="2838596" cy="100970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304800"/>
            <a:ext cx="7543800" cy="3935895"/>
          </a:xfrm>
          <a:prstGeom prst="rect">
            <a:avLst/>
          </a:prstGeom>
        </p:spPr>
      </p:pic>
      <p:sp>
        <p:nvSpPr>
          <p:cNvPr id="6" name="TextBox 5"/>
          <p:cNvSpPr txBox="1"/>
          <p:nvPr/>
        </p:nvSpPr>
        <p:spPr>
          <a:xfrm>
            <a:off x="6902751" y="6042273"/>
            <a:ext cx="2806097" cy="646331"/>
          </a:xfrm>
          <a:prstGeom prst="rect">
            <a:avLst/>
          </a:prstGeom>
          <a:noFill/>
        </p:spPr>
        <p:txBody>
          <a:bodyPr wrap="square" rtlCol="0">
            <a:spAutoFit/>
          </a:bodyPr>
          <a:lstStyle/>
          <a:p>
            <a:r>
              <a:rPr lang="en-US" i="1" dirty="0" smtClean="0"/>
              <a:t>Pictured: </a:t>
            </a:r>
            <a:r>
              <a:rPr lang="en-US" i="1" dirty="0" err="1" smtClean="0"/>
              <a:t>Whitelock</a:t>
            </a:r>
            <a:r>
              <a:rPr lang="en-US" i="1" dirty="0" smtClean="0"/>
              <a:t> Community Farm</a:t>
            </a:r>
            <a:endParaRPr lang="en-US" i="1" dirty="0"/>
          </a:p>
        </p:txBody>
      </p:sp>
    </p:spTree>
    <p:extLst>
      <p:ext uri="{BB962C8B-B14F-4D97-AF65-F5344CB8AC3E}">
        <p14:creationId xmlns:p14="http://schemas.microsoft.com/office/powerpoint/2010/main" val="1184353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Greener Garden</a:t>
            </a:r>
            <a:endParaRPr lang="en-US" b="1" dirty="0"/>
          </a:p>
        </p:txBody>
      </p:sp>
      <p:pic>
        <p:nvPicPr>
          <p:cNvPr id="8" name="Picture 7" descr="farm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371600"/>
            <a:ext cx="6908800" cy="5181600"/>
          </a:xfrm>
          <a:prstGeom prst="rect">
            <a:avLst/>
          </a:prstGeom>
        </p:spPr>
      </p:pic>
    </p:spTree>
    <p:extLst>
      <p:ext uri="{BB962C8B-B14F-4D97-AF65-F5344CB8AC3E}">
        <p14:creationId xmlns:p14="http://schemas.microsoft.com/office/powerpoint/2010/main" val="404531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The Plantation Park Heights Urban Garden</a:t>
            </a:r>
            <a:endParaRPr lang="en-US" sz="3600"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0" y="1219200"/>
            <a:ext cx="5334000" cy="5334000"/>
          </a:xfrm>
          <a:prstGeom prst="rect">
            <a:avLst/>
          </a:prstGeom>
        </p:spPr>
      </p:pic>
    </p:spTree>
    <p:extLst>
      <p:ext uri="{BB962C8B-B14F-4D97-AF65-F5344CB8AC3E}">
        <p14:creationId xmlns:p14="http://schemas.microsoft.com/office/powerpoint/2010/main" val="2136344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Shape 203"/>
          <p:cNvSpPr txBox="1"/>
          <p:nvPr/>
        </p:nvSpPr>
        <p:spPr>
          <a:xfrm>
            <a:off x="228600" y="248594"/>
            <a:ext cx="3807950" cy="6446430"/>
          </a:xfrm>
          <a:prstGeom prst="rect">
            <a:avLst/>
          </a:prstGeom>
          <a:noFill/>
          <a:ln>
            <a:noFill/>
          </a:ln>
        </p:spPr>
        <p:txBody>
          <a:bodyPr lIns="91425" tIns="45700" rIns="91425" bIns="45700" anchor="t" anchorCtr="0">
            <a:noAutofit/>
          </a:bodyPr>
          <a:lstStyle/>
          <a:p>
            <a:pPr lvl="0">
              <a:defRPr/>
            </a:pPr>
            <a:r>
              <a:rPr lang="en-US" sz="3200" b="1" dirty="0" smtClean="0">
                <a:solidFill>
                  <a:prstClr val="black"/>
                </a:solidFill>
                <a:latin typeface="Calibri" pitchFamily="34" charset="0"/>
              </a:rPr>
              <a:t>Policy </a:t>
            </a:r>
            <a:r>
              <a:rPr lang="en-US" sz="3200" b="1" dirty="0">
                <a:solidFill>
                  <a:prstClr val="black"/>
                </a:solidFill>
                <a:latin typeface="Calibri" pitchFamily="34" charset="0"/>
              </a:rPr>
              <a:t>Context:</a:t>
            </a:r>
          </a:p>
          <a:p>
            <a:pPr lvl="0">
              <a:defRPr/>
            </a:pPr>
            <a:endParaRPr lang="en-US" sz="1200" b="1" dirty="0">
              <a:solidFill>
                <a:prstClr val="black"/>
              </a:solidFill>
              <a:latin typeface="Calibri" pitchFamily="34" charset="0"/>
            </a:endParaRPr>
          </a:p>
          <a:p>
            <a:pPr marL="236538" lvl="0" indent="-236538">
              <a:spcAft>
                <a:spcPts val="600"/>
              </a:spcAft>
              <a:buFont typeface="Arial" pitchFamily="34" charset="0"/>
              <a:buChar char="•"/>
              <a:defRPr/>
            </a:pPr>
            <a:r>
              <a:rPr lang="en-US" sz="2500" i="1" dirty="0" smtClean="0">
                <a:solidFill>
                  <a:prstClr val="black"/>
                </a:solidFill>
              </a:rPr>
              <a:t>Homegrown Baltimore: Grow Local</a:t>
            </a:r>
            <a:r>
              <a:rPr lang="en-US" sz="2500" dirty="0">
                <a:solidFill>
                  <a:prstClr val="black"/>
                </a:solidFill>
              </a:rPr>
              <a:t> </a:t>
            </a:r>
            <a:r>
              <a:rPr lang="en-US" sz="2500" dirty="0" smtClean="0">
                <a:solidFill>
                  <a:prstClr val="black"/>
                </a:solidFill>
              </a:rPr>
              <a:t>adopted in 2013</a:t>
            </a:r>
          </a:p>
          <a:p>
            <a:pPr marL="693738" lvl="1" indent="-236538">
              <a:spcAft>
                <a:spcPts val="600"/>
              </a:spcAft>
              <a:buFont typeface="Arial" pitchFamily="34" charset="0"/>
              <a:buChar char="•"/>
              <a:defRPr/>
            </a:pPr>
            <a:r>
              <a:rPr lang="en-US" sz="2500" dirty="0" smtClean="0">
                <a:solidFill>
                  <a:prstClr val="black"/>
                </a:solidFill>
              </a:rPr>
              <a:t>inter-agency &amp; community effort</a:t>
            </a:r>
          </a:p>
          <a:p>
            <a:pPr marL="693738" lvl="1" indent="-236538">
              <a:spcAft>
                <a:spcPts val="600"/>
              </a:spcAft>
              <a:buFont typeface="Arial" pitchFamily="34" charset="0"/>
              <a:buChar char="•"/>
              <a:defRPr/>
            </a:pPr>
            <a:r>
              <a:rPr lang="en-US" sz="2500" dirty="0" smtClean="0">
                <a:solidFill>
                  <a:prstClr val="black"/>
                </a:solidFill>
              </a:rPr>
              <a:t>25 major recommendations</a:t>
            </a:r>
          </a:p>
          <a:p>
            <a:pPr marL="236538" indent="-236538">
              <a:spcAft>
                <a:spcPts val="600"/>
              </a:spcAft>
              <a:buFont typeface="Arial" pitchFamily="34" charset="0"/>
              <a:buChar char="•"/>
              <a:defRPr/>
            </a:pPr>
            <a:r>
              <a:rPr lang="en-US" sz="2500" dirty="0" smtClean="0">
                <a:solidFill>
                  <a:prstClr val="black"/>
                </a:solidFill>
              </a:rPr>
              <a:t>Agriculture included in the </a:t>
            </a:r>
            <a:r>
              <a:rPr lang="en-US" sz="2500" i="1" dirty="0" smtClean="0">
                <a:solidFill>
                  <a:prstClr val="black"/>
                </a:solidFill>
              </a:rPr>
              <a:t>Baltimore Green Network Plan </a:t>
            </a:r>
            <a:r>
              <a:rPr lang="en-US" sz="2500" dirty="0" smtClean="0">
                <a:solidFill>
                  <a:prstClr val="black"/>
                </a:solidFill>
              </a:rPr>
              <a:t>(2018) for vacant lot revitalization</a:t>
            </a:r>
          </a:p>
          <a:p>
            <a:pPr marL="236538" indent="-236538">
              <a:spcAft>
                <a:spcPts val="600"/>
              </a:spcAft>
              <a:buFont typeface="Arial" pitchFamily="34" charset="0"/>
              <a:buChar char="•"/>
              <a:defRPr/>
            </a:pPr>
            <a:r>
              <a:rPr lang="en-US" sz="2500" dirty="0" smtClean="0">
                <a:solidFill>
                  <a:prstClr val="black"/>
                </a:solidFill>
              </a:rPr>
              <a:t>2019 Baltimore Sustainability Plan has urban agriculture chapter</a:t>
            </a:r>
          </a:p>
          <a:p>
            <a:pPr marL="236538" indent="-236538">
              <a:spcAft>
                <a:spcPts val="600"/>
              </a:spcAft>
              <a:buFont typeface="Arial" pitchFamily="34" charset="0"/>
              <a:buChar char="•"/>
              <a:defRPr/>
            </a:pPr>
            <a:endParaRPr lang="en-US" sz="2500" dirty="0">
              <a:solidFill>
                <a:prstClr val="black"/>
              </a:solidFill>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29770" y="461909"/>
            <a:ext cx="5214230" cy="6019800"/>
          </a:xfrm>
        </p:spPr>
      </p:pic>
    </p:spTree>
    <p:extLst>
      <p:ext uri="{BB962C8B-B14F-4D97-AF65-F5344CB8AC3E}">
        <p14:creationId xmlns:p14="http://schemas.microsoft.com/office/powerpoint/2010/main" val="1305512689"/>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sp>
        <p:nvSpPr>
          <p:cNvPr id="181" name="Shape 18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1397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grpSp>
        <p:nvGrpSpPr>
          <p:cNvPr id="182" name="Shape 182"/>
          <p:cNvGrpSpPr/>
          <p:nvPr/>
        </p:nvGrpSpPr>
        <p:grpSpPr>
          <a:xfrm>
            <a:off x="-53162" y="0"/>
            <a:ext cx="9250325" cy="6858000"/>
            <a:chOff x="152400" y="152400"/>
            <a:chExt cx="8839199" cy="6553200"/>
          </a:xfrm>
        </p:grpSpPr>
        <p:sp>
          <p:nvSpPr>
            <p:cNvPr id="183" name="Shape 183"/>
            <p:cNvSpPr/>
            <p:nvPr/>
          </p:nvSpPr>
          <p:spPr>
            <a:xfrm>
              <a:off x="152400" y="152400"/>
              <a:ext cx="8839199" cy="6553200"/>
            </a:xfrm>
            <a:prstGeom prst="rect">
              <a:avLst/>
            </a:prstGeom>
            <a:solidFill>
              <a:srgbClr val="4F6128"/>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4" name="Shape 184"/>
            <p:cNvSpPr/>
            <p:nvPr/>
          </p:nvSpPr>
          <p:spPr>
            <a:xfrm>
              <a:off x="304800" y="304800"/>
              <a:ext cx="8534400" cy="62483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5" name="Shape 185"/>
            <p:cNvSpPr/>
            <p:nvPr/>
          </p:nvSpPr>
          <p:spPr>
            <a:xfrm>
              <a:off x="457200" y="457200"/>
              <a:ext cx="8229600" cy="5943599"/>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186" name="Shape 186"/>
          <p:cNvSpPr txBox="1"/>
          <p:nvPr/>
        </p:nvSpPr>
        <p:spPr>
          <a:xfrm>
            <a:off x="304800" y="381000"/>
            <a:ext cx="6476999"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dk1"/>
                </a:solidFill>
                <a:latin typeface="Calibri"/>
                <a:ea typeface="Calibri"/>
                <a:cs typeface="Calibri"/>
                <a:sym typeface="Calibri"/>
              </a:rPr>
              <a:t>How Do We Grow a </a:t>
            </a:r>
            <a:r>
              <a:rPr lang="en-US" sz="2800" b="1" i="0" u="none" strike="noStrike" cap="none" baseline="0">
                <a:solidFill>
                  <a:schemeClr val="accent3"/>
                </a:solidFill>
                <a:latin typeface="Calibri"/>
                <a:ea typeface="Calibri"/>
                <a:cs typeface="Calibri"/>
                <a:sym typeface="Calibri"/>
              </a:rPr>
              <a:t>Green</a:t>
            </a:r>
            <a:r>
              <a:rPr lang="en-US" sz="2800" b="1" i="0" u="none" strike="noStrike" cap="none" baseline="0">
                <a:solidFill>
                  <a:schemeClr val="dk1"/>
                </a:solidFill>
                <a:latin typeface="Calibri"/>
                <a:ea typeface="Calibri"/>
                <a:cs typeface="Calibri"/>
                <a:sym typeface="Calibri"/>
              </a:rPr>
              <a:t> City?</a:t>
            </a:r>
          </a:p>
        </p:txBody>
      </p:sp>
      <p:sp>
        <p:nvSpPr>
          <p:cNvPr id="187" name="Shape 187"/>
          <p:cNvSpPr/>
          <p:nvPr/>
        </p:nvSpPr>
        <p:spPr>
          <a:xfrm>
            <a:off x="381000" y="914400"/>
            <a:ext cx="8458200" cy="3831818"/>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SzPct val="25000"/>
              <a:buNone/>
            </a:pPr>
            <a:r>
              <a:rPr lang="en-US" sz="2200" b="1" i="0" u="none" strike="noStrike" cap="none" baseline="0">
                <a:solidFill>
                  <a:schemeClr val="dk1"/>
                </a:solidFill>
                <a:latin typeface="Calibri"/>
                <a:ea typeface="Calibri"/>
                <a:cs typeface="Calibri"/>
                <a:sym typeface="Calibri"/>
              </a:rPr>
              <a:t>Promoting eight different green “patterns” for re-using vacant land:</a:t>
            </a:r>
          </a:p>
          <a:p>
            <a:pPr marL="231775" marR="0" lvl="0" indent="-3175" algn="l" rtl="0">
              <a:spcBef>
                <a:spcPts val="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Clean and Green</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Community Managed Open Space</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Urban Agriculture</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Green Parking</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Stormwater Management </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Urban Forests</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Neighborhood Parks</a:t>
            </a:r>
          </a:p>
          <a:p>
            <a:pPr marL="231775" marR="0" lvl="0" indent="-3175" algn="l" rtl="0">
              <a:spcBef>
                <a:spcPts val="600"/>
              </a:spcBef>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  Mixed Greens</a:t>
            </a:r>
          </a:p>
        </p:txBody>
      </p:sp>
      <p:pic>
        <p:nvPicPr>
          <p:cNvPr id="188" name="Shape 1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0400" y="4800600"/>
            <a:ext cx="2133599" cy="1600199"/>
          </a:xfrm>
          <a:prstGeom prst="rect">
            <a:avLst/>
          </a:prstGeom>
          <a:noFill/>
          <a:ln>
            <a:noFill/>
          </a:ln>
        </p:spPr>
      </p:pic>
      <p:pic>
        <p:nvPicPr>
          <p:cNvPr id="189" name="Shape 18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86400" y="4800600"/>
            <a:ext cx="3137428" cy="1600199"/>
          </a:xfrm>
          <a:prstGeom prst="rect">
            <a:avLst/>
          </a:prstGeom>
          <a:noFill/>
          <a:ln>
            <a:noFill/>
          </a:ln>
        </p:spPr>
      </p:pic>
      <p:pic>
        <p:nvPicPr>
          <p:cNvPr id="190" name="Shape 19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14400" y="4800600"/>
            <a:ext cx="2133599" cy="1600199"/>
          </a:xfrm>
          <a:prstGeom prst="rect">
            <a:avLst/>
          </a:prstGeom>
          <a:noFill/>
          <a:ln>
            <a:noFill/>
          </a:ln>
        </p:spPr>
      </p:pic>
      <p:pic>
        <p:nvPicPr>
          <p:cNvPr id="191" name="Shape 19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86400" y="2286000"/>
            <a:ext cx="3124199" cy="2343150"/>
          </a:xfrm>
          <a:prstGeom prst="rect">
            <a:avLst/>
          </a:prstGeom>
          <a:noFill/>
          <a:ln>
            <a:noFill/>
          </a:ln>
        </p:spPr>
      </p:pic>
    </p:spTree>
    <p:extLst>
      <p:ext uri="{BB962C8B-B14F-4D97-AF65-F5344CB8AC3E}">
        <p14:creationId xmlns:p14="http://schemas.microsoft.com/office/powerpoint/2010/main" val="96991115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9236"/>
            <a:ext cx="6858000" cy="6858000"/>
          </a:xfrm>
          <a:prstGeom prst="rect">
            <a:avLst/>
          </a:prstGeom>
          <a:noFill/>
          <a:ln w="9525">
            <a:noFill/>
            <a:miter lim="800000"/>
            <a:headEnd/>
            <a:tailEnd/>
          </a:ln>
        </p:spPr>
      </p:pic>
    </p:spTree>
    <p:extLst>
      <p:ext uri="{BB962C8B-B14F-4D97-AF65-F5344CB8AC3E}">
        <p14:creationId xmlns:p14="http://schemas.microsoft.com/office/powerpoint/2010/main" val="1729925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91713" y="0"/>
            <a:ext cx="5156262" cy="6858000"/>
          </a:xfrm>
          <a:ln>
            <a:solidFill>
              <a:schemeClr val="tx1"/>
            </a:solidFill>
          </a:ln>
        </p:spPr>
      </p:pic>
    </p:spTree>
    <p:extLst>
      <p:ext uri="{BB962C8B-B14F-4D97-AF65-F5344CB8AC3E}">
        <p14:creationId xmlns:p14="http://schemas.microsoft.com/office/powerpoint/2010/main" val="710517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12420"/>
            <a:ext cx="5247119" cy="6845580"/>
          </a:xfrm>
          <a:ln>
            <a:solidFill>
              <a:schemeClr val="tx1"/>
            </a:solidFill>
          </a:ln>
        </p:spPr>
      </p:pic>
    </p:spTree>
    <p:extLst>
      <p:ext uri="{BB962C8B-B14F-4D97-AF65-F5344CB8AC3E}">
        <p14:creationId xmlns:p14="http://schemas.microsoft.com/office/powerpoint/2010/main" val="812971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Covid-19 Context</a:t>
            </a:r>
            <a:endParaRPr lang="en-US" b="1"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Farms and gardens struggled due to stay-at-home orders and unmet infrastructure needs; city government and local non-profits provided info, emergency funds, and connections to volunteers</a:t>
            </a:r>
          </a:p>
          <a:p>
            <a:r>
              <a:rPr lang="en-US" dirty="0" smtClean="0"/>
              <a:t>Multiple farms are acting as distribution hubs for federal and local food resources</a:t>
            </a:r>
          </a:p>
          <a:p>
            <a:r>
              <a:rPr lang="en-US" dirty="0" smtClean="0"/>
              <a:t>The Farm Alliance of Baltimore received federal funding to start a new farmer training program and entered an agreement with the Baltimore City Department of Recreation &amp; Parks for a Farm Incubator site on park land in south Baltimore </a:t>
            </a:r>
            <a:endParaRPr lang="en-US" dirty="0"/>
          </a:p>
        </p:txBody>
      </p:sp>
    </p:spTree>
    <p:extLst>
      <p:ext uri="{BB962C8B-B14F-4D97-AF65-F5344CB8AC3E}">
        <p14:creationId xmlns:p14="http://schemas.microsoft.com/office/powerpoint/2010/main" val="167505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Areas for Policy Work</a:t>
            </a:r>
            <a:endParaRPr lang="en-US" b="1" dirty="0"/>
          </a:p>
        </p:txBody>
      </p:sp>
      <p:sp>
        <p:nvSpPr>
          <p:cNvPr id="3" name="Content Placeholder 2"/>
          <p:cNvSpPr>
            <a:spLocks noGrp="1"/>
          </p:cNvSpPr>
          <p:nvPr>
            <p:ph idx="1"/>
          </p:nvPr>
        </p:nvSpPr>
        <p:spPr>
          <a:xfrm>
            <a:off x="457200" y="1447800"/>
            <a:ext cx="8229600" cy="5181600"/>
          </a:xfrm>
        </p:spPr>
        <p:txBody>
          <a:bodyPr>
            <a:normAutofit fontScale="55000" lnSpcReduction="20000"/>
          </a:bodyPr>
          <a:lstStyle/>
          <a:p>
            <a:r>
              <a:rPr lang="en-US" sz="3600" u="sng" dirty="0" smtClean="0"/>
              <a:t>Land Control</a:t>
            </a:r>
            <a:r>
              <a:rPr lang="en-US" sz="3600" dirty="0" smtClean="0"/>
              <a:t> </a:t>
            </a:r>
            <a:r>
              <a:rPr lang="en-US" sz="3600" dirty="0"/>
              <a:t>– </a:t>
            </a:r>
            <a:r>
              <a:rPr lang="en-US" sz="3600" dirty="0" smtClean="0"/>
              <a:t>the </a:t>
            </a:r>
            <a:r>
              <a:rPr lang="en-US" sz="3600" i="1" dirty="0" smtClean="0"/>
              <a:t>Community Control of Land: The People’s Demand for Land Reparations in Baltimore City </a:t>
            </a:r>
            <a:r>
              <a:rPr lang="en-US" sz="3600" dirty="0" smtClean="0"/>
              <a:t>(2021) report by the Black Yield Institute and Farm Alliance of Baltimore addresses policies around decision-making, financing, land transfers, water &amp; sewer access, etc.</a:t>
            </a:r>
          </a:p>
          <a:p>
            <a:endParaRPr lang="en-US" sz="1500" dirty="0"/>
          </a:p>
          <a:p>
            <a:r>
              <a:rPr lang="en-US" sz="3600" u="sng" dirty="0" smtClean="0"/>
              <a:t>Indoor </a:t>
            </a:r>
            <a:r>
              <a:rPr lang="en-US" sz="3600" u="sng" dirty="0"/>
              <a:t>growing</a:t>
            </a:r>
            <a:r>
              <a:rPr lang="en-US" sz="3600" dirty="0"/>
              <a:t> </a:t>
            </a:r>
            <a:r>
              <a:rPr lang="en-US" sz="3600" dirty="0" smtClean="0"/>
              <a:t>– our zoning &amp; permitting regulations for urban agriculture were written with outdoor operations in mind. Indoor growing operations can be permitted but are more limited in where they can locate.</a:t>
            </a:r>
          </a:p>
          <a:p>
            <a:pPr marL="0" indent="0">
              <a:buNone/>
            </a:pPr>
            <a:r>
              <a:rPr lang="en-US" sz="1400" dirty="0" smtClean="0"/>
              <a:t> </a:t>
            </a:r>
          </a:p>
          <a:p>
            <a:r>
              <a:rPr lang="en-US" sz="3600" u="sng" dirty="0" smtClean="0"/>
              <a:t>Equity</a:t>
            </a:r>
            <a:r>
              <a:rPr lang="en-US" sz="3600" dirty="0" smtClean="0"/>
              <a:t> – while our new Sustainability Plan addresses the need to support historically disenfranchised communities, we need specific policies and practices in place to do </a:t>
            </a:r>
            <a:r>
              <a:rPr lang="en-US" sz="3600" dirty="0"/>
              <a:t>so</a:t>
            </a:r>
            <a:r>
              <a:rPr lang="en-US" sz="3600" dirty="0" smtClean="0"/>
              <a:t>.</a:t>
            </a:r>
          </a:p>
          <a:p>
            <a:pPr marL="0" indent="0">
              <a:buNone/>
            </a:pPr>
            <a:r>
              <a:rPr lang="en-US" sz="1400" dirty="0" smtClean="0"/>
              <a:t> </a:t>
            </a:r>
            <a:endParaRPr lang="en-US" sz="1400" dirty="0"/>
          </a:p>
          <a:p>
            <a:r>
              <a:rPr lang="en-US" sz="3600" u="sng" dirty="0"/>
              <a:t>Immigrants and refugees </a:t>
            </a:r>
            <a:r>
              <a:rPr lang="en-US" sz="3600" dirty="0"/>
              <a:t>– these populations often </a:t>
            </a:r>
            <a:r>
              <a:rPr lang="en-US" sz="3600" dirty="0" smtClean="0"/>
              <a:t>have </a:t>
            </a:r>
            <a:r>
              <a:rPr lang="en-US" sz="3600" dirty="0"/>
              <a:t>a great deal of </a:t>
            </a:r>
            <a:r>
              <a:rPr lang="en-US" sz="3600" dirty="0" smtClean="0"/>
              <a:t>agricultural knowledge and skill, </a:t>
            </a:r>
            <a:r>
              <a:rPr lang="en-US" sz="3600" dirty="0"/>
              <a:t>but </a:t>
            </a:r>
            <a:r>
              <a:rPr lang="en-US" sz="3600" dirty="0" smtClean="0"/>
              <a:t>are </a:t>
            </a:r>
            <a:r>
              <a:rPr lang="en-US" sz="3600" dirty="0"/>
              <a:t>not adequately reached by existing outreach efforts</a:t>
            </a:r>
            <a:r>
              <a:rPr lang="en-US" sz="3600" dirty="0" smtClean="0"/>
              <a:t>.</a:t>
            </a:r>
          </a:p>
          <a:p>
            <a:pPr marL="0" indent="0">
              <a:buNone/>
            </a:pPr>
            <a:r>
              <a:rPr lang="en-US" sz="1600" dirty="0"/>
              <a:t> </a:t>
            </a:r>
          </a:p>
          <a:p>
            <a:r>
              <a:rPr lang="en-US" sz="3600" u="sng" dirty="0"/>
              <a:t>Cannabis</a:t>
            </a:r>
            <a:r>
              <a:rPr lang="en-US" sz="3600" dirty="0"/>
              <a:t> – the cannabis growing industry is not </a:t>
            </a:r>
            <a:r>
              <a:rPr lang="en-US" sz="3600" dirty="0" smtClean="0"/>
              <a:t>currently benefitting Baltimoreans but could be a huge economic boon; we must plan proactively to make this happen.</a:t>
            </a:r>
            <a:endParaRPr lang="en-US" sz="3600" dirty="0"/>
          </a:p>
        </p:txBody>
      </p:sp>
    </p:spTree>
    <p:extLst>
      <p:ext uri="{BB962C8B-B14F-4D97-AF65-F5344CB8AC3E}">
        <p14:creationId xmlns:p14="http://schemas.microsoft.com/office/powerpoint/2010/main" val="198778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normAutofit/>
          </a:bodyPr>
          <a:lstStyle/>
          <a:p>
            <a:r>
              <a:rPr lang="en-US" sz="9600" b="1" dirty="0" smtClean="0">
                <a:solidFill>
                  <a:srgbClr val="7030A0"/>
                </a:solidFill>
              </a:rPr>
              <a:t>Resources</a:t>
            </a:r>
            <a:endParaRPr lang="en-US" sz="9600" b="1" dirty="0">
              <a:solidFill>
                <a:srgbClr val="7030A0"/>
              </a:solidFill>
            </a:endParaRPr>
          </a:p>
        </p:txBody>
      </p:sp>
    </p:spTree>
    <p:extLst>
      <p:ext uri="{BB962C8B-B14F-4D97-AF65-F5344CB8AC3E}">
        <p14:creationId xmlns:p14="http://schemas.microsoft.com/office/powerpoint/2010/main" val="659690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cstate="print">
            <a:alphaModFix/>
          </a:blip>
          <a:srcRect/>
          <a:stretch/>
        </p:blipFill>
        <p:spPr>
          <a:xfrm>
            <a:off x="304800" y="2590800"/>
            <a:ext cx="2906597" cy="2819400"/>
          </a:xfrm>
          <a:prstGeom prst="rect">
            <a:avLst/>
          </a:prstGeom>
          <a:noFill/>
          <a:ln>
            <a:noFill/>
          </a:ln>
        </p:spPr>
      </p:pic>
      <p:pic>
        <p:nvPicPr>
          <p:cNvPr id="85" name="Shape 8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 y="0"/>
            <a:ext cx="7315200" cy="2581835"/>
          </a:xfrm>
          <a:prstGeom prst="rect">
            <a:avLst/>
          </a:prstGeom>
          <a:noFill/>
          <a:ln>
            <a:noFill/>
          </a:ln>
        </p:spPr>
      </p:pic>
      <p:sp>
        <p:nvSpPr>
          <p:cNvPr id="86" name="Shape 86"/>
          <p:cNvSpPr/>
          <p:nvPr/>
        </p:nvSpPr>
        <p:spPr>
          <a:xfrm>
            <a:off x="3352800" y="2438400"/>
            <a:ext cx="5105399" cy="353943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The</a:t>
            </a:r>
            <a:r>
              <a:rPr lang="en-US" sz="2800" b="1" i="0" u="none" strike="noStrike" cap="none" baseline="0" dirty="0">
                <a:solidFill>
                  <a:schemeClr val="dk1"/>
                </a:solidFill>
                <a:latin typeface="Calibri"/>
                <a:ea typeface="Calibri"/>
                <a:cs typeface="Calibri"/>
                <a:sym typeface="Calibri"/>
              </a:rPr>
              <a:t> </a:t>
            </a:r>
            <a:r>
              <a:rPr lang="en-US" sz="2800" b="1" i="0" u="none" strike="noStrike" cap="none" baseline="0" dirty="0">
                <a:solidFill>
                  <a:srgbClr val="00B050"/>
                </a:solidFill>
                <a:latin typeface="Calibri"/>
                <a:ea typeface="Calibri"/>
                <a:cs typeface="Calibri"/>
                <a:sym typeface="Calibri"/>
              </a:rPr>
              <a:t>Office of Sustainability </a:t>
            </a:r>
            <a:r>
              <a:rPr lang="en-US" sz="2800" b="0" i="0" u="none" strike="noStrike" cap="none" baseline="0" dirty="0">
                <a:solidFill>
                  <a:schemeClr val="dk1"/>
                </a:solidFill>
                <a:latin typeface="Calibri"/>
                <a:ea typeface="Calibri"/>
                <a:cs typeface="Calibri"/>
                <a:sym typeface="Calibri"/>
              </a:rPr>
              <a:t>develops and advocates for programs, policies and actions by government, citizens, businesses, and institutions that improve the long-term environmental, social, and economic viability of Baltimore City. </a:t>
            </a:r>
            <a:endParaRPr lang="en-US" sz="2800" b="0" i="0" u="none" strike="noStrike" cap="none" baseline="0" dirty="0" smtClean="0">
              <a:solidFill>
                <a:schemeClr val="dk1"/>
              </a:solidFill>
              <a:latin typeface="Calibri"/>
              <a:ea typeface="Calibri"/>
              <a:cs typeface="Calibri"/>
              <a:sym typeface="Calibri"/>
            </a:endParaRPr>
          </a:p>
        </p:txBody>
      </p:sp>
      <p:sp>
        <p:nvSpPr>
          <p:cNvPr id="2" name="TextBox 1"/>
          <p:cNvSpPr txBox="1"/>
          <p:nvPr/>
        </p:nvSpPr>
        <p:spPr>
          <a:xfrm>
            <a:off x="1066800" y="5998518"/>
            <a:ext cx="7162800" cy="584775"/>
          </a:xfrm>
          <a:prstGeom prst="rect">
            <a:avLst/>
          </a:prstGeom>
          <a:noFill/>
        </p:spPr>
        <p:txBody>
          <a:bodyPr wrap="square" rtlCol="0">
            <a:spAutoFit/>
          </a:bodyPr>
          <a:lstStyle/>
          <a:p>
            <a:pPr lvl="0" algn="ctr">
              <a:buClr>
                <a:schemeClr val="dk1"/>
              </a:buClr>
              <a:buSzPct val="25000"/>
            </a:pPr>
            <a:r>
              <a:rPr lang="en-US" sz="3200" b="1" dirty="0" smtClean="0">
                <a:solidFill>
                  <a:schemeClr val="dk1"/>
                </a:solidFill>
                <a:ea typeface="Calibri"/>
                <a:cs typeface="Calibri"/>
                <a:sym typeface="Wingdings" panose="05000000000000000000" pitchFamily="2" charset="2"/>
              </a:rPr>
              <a:t> </a:t>
            </a:r>
            <a:r>
              <a:rPr lang="en-US" sz="3200" b="1" dirty="0" smtClean="0">
                <a:solidFill>
                  <a:schemeClr val="dk1"/>
                </a:solidFill>
                <a:ea typeface="Calibri"/>
                <a:cs typeface="Calibri"/>
                <a:sym typeface="Calibri"/>
                <a:hlinkClick r:id="rId5"/>
              </a:rPr>
              <a:t>www.baltimoresustainability.org</a:t>
            </a:r>
            <a:r>
              <a:rPr lang="en-US" sz="3200" b="1" dirty="0" smtClean="0">
                <a:solidFill>
                  <a:schemeClr val="dk1"/>
                </a:solidFill>
                <a:ea typeface="Calibri"/>
                <a:cs typeface="Calibri"/>
                <a:sym typeface="Calibri"/>
              </a:rPr>
              <a:t> </a:t>
            </a:r>
            <a:r>
              <a:rPr lang="en-US" sz="3200" b="1" dirty="0" smtClean="0">
                <a:solidFill>
                  <a:schemeClr val="dk1"/>
                </a:solidFill>
                <a:ea typeface="Calibri"/>
                <a:cs typeface="Calibri"/>
                <a:sym typeface="Wingdings" panose="05000000000000000000" pitchFamily="2" charset="2"/>
              </a:rPr>
              <a:t> </a:t>
            </a:r>
            <a:endParaRPr lang="en-US" b="1" dirty="0">
              <a:solidFill>
                <a:schemeClr val="dk1"/>
              </a:solidFill>
              <a:ea typeface="Calibri"/>
              <a:cs typeface="Calibri"/>
              <a:sym typeface="Calibri"/>
            </a:endParaRPr>
          </a:p>
        </p:txBody>
      </p:sp>
    </p:spTree>
    <p:extLst>
      <p:ext uri="{BB962C8B-B14F-4D97-AF65-F5344CB8AC3E}">
        <p14:creationId xmlns:p14="http://schemas.microsoft.com/office/powerpoint/2010/main" val="1065358264"/>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Black Yield Institute</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7202" y="1600200"/>
            <a:ext cx="7869595" cy="4525963"/>
          </a:xfrm>
        </p:spPr>
      </p:pic>
    </p:spTree>
    <p:extLst>
      <p:ext uri="{BB962C8B-B14F-4D97-AF65-F5344CB8AC3E}">
        <p14:creationId xmlns:p14="http://schemas.microsoft.com/office/powerpoint/2010/main" val="377401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Farm Alliance of Baltimore</a:t>
            </a:r>
            <a:endParaRPr lang="en-US" b="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1661" y="1600200"/>
            <a:ext cx="8180678" cy="4525963"/>
          </a:xfrm>
        </p:spPr>
      </p:pic>
    </p:spTree>
    <p:extLst>
      <p:ext uri="{BB962C8B-B14F-4D97-AF65-F5344CB8AC3E}">
        <p14:creationId xmlns:p14="http://schemas.microsoft.com/office/powerpoint/2010/main" val="79126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Beginning Farmer Training Program</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67260" y="1429361"/>
            <a:ext cx="5009480" cy="4983280"/>
          </a:xfrm>
        </p:spPr>
      </p:pic>
    </p:spTree>
    <p:extLst>
      <p:ext uri="{BB962C8B-B14F-4D97-AF65-F5344CB8AC3E}">
        <p14:creationId xmlns:p14="http://schemas.microsoft.com/office/powerpoint/2010/main" val="226518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Black Church Food Security Network</a:t>
            </a:r>
            <a:endParaRPr lang="en-US" b="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57200" y="1795853"/>
            <a:ext cx="8229600" cy="4134657"/>
          </a:xfrm>
        </p:spPr>
      </p:pic>
    </p:spTree>
    <p:extLst>
      <p:ext uri="{BB962C8B-B14F-4D97-AF65-F5344CB8AC3E}">
        <p14:creationId xmlns:p14="http://schemas.microsoft.com/office/powerpoint/2010/main" val="2144461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UME Master Gardeners</a:t>
            </a:r>
            <a:endParaRPr lang="en-US" b="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16174" y="1417638"/>
            <a:ext cx="5511652" cy="4953000"/>
          </a:xfrm>
        </p:spPr>
      </p:pic>
    </p:spTree>
    <p:extLst>
      <p:ext uri="{BB962C8B-B14F-4D97-AF65-F5344CB8AC3E}">
        <p14:creationId xmlns:p14="http://schemas.microsoft.com/office/powerpoint/2010/main" val="533137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Baltimore Green Space</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78979" y="1417638"/>
            <a:ext cx="6386042" cy="4942500"/>
          </a:xfrm>
        </p:spPr>
      </p:pic>
    </p:spTree>
    <p:extLst>
      <p:ext uri="{BB962C8B-B14F-4D97-AF65-F5344CB8AC3E}">
        <p14:creationId xmlns:p14="http://schemas.microsoft.com/office/powerpoint/2010/main" val="2015979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And much more!</a:t>
            </a:r>
            <a:endParaRPr lang="en-US" b="1" dirty="0"/>
          </a:p>
        </p:txBody>
      </p:sp>
      <p:sp>
        <p:nvSpPr>
          <p:cNvPr id="3" name="Content Placeholder 2"/>
          <p:cNvSpPr>
            <a:spLocks noGrp="1"/>
          </p:cNvSpPr>
          <p:nvPr>
            <p:ph idx="1"/>
          </p:nvPr>
        </p:nvSpPr>
        <p:spPr/>
        <p:txBody>
          <a:bodyPr>
            <a:normAutofit fontScale="92500" lnSpcReduction="20000"/>
          </a:bodyPr>
          <a:lstStyle/>
          <a:p>
            <a:r>
              <a:rPr lang="en-US" sz="3900" dirty="0" smtClean="0"/>
              <a:t>Networking and training opportunities</a:t>
            </a:r>
          </a:p>
          <a:p>
            <a:r>
              <a:rPr lang="en-US" sz="3900" dirty="0" smtClean="0"/>
              <a:t>Grants and loans</a:t>
            </a:r>
          </a:p>
          <a:p>
            <a:r>
              <a:rPr lang="en-US" sz="3900" dirty="0" smtClean="0"/>
              <a:t>Sources for supplies</a:t>
            </a:r>
          </a:p>
          <a:p>
            <a:r>
              <a:rPr lang="en-US" sz="3900" dirty="0" smtClean="0"/>
              <a:t>Programs for school gardens</a:t>
            </a:r>
          </a:p>
          <a:p>
            <a:r>
              <a:rPr lang="en-US" sz="3900" dirty="0" smtClean="0"/>
              <a:t>Support for orchards and animal-keeping</a:t>
            </a:r>
          </a:p>
          <a:p>
            <a:pPr marL="0" indent="0">
              <a:buNone/>
            </a:pPr>
            <a:endParaRPr lang="en-US" dirty="0"/>
          </a:p>
          <a:p>
            <a:pPr marL="0" indent="0">
              <a:buNone/>
            </a:pPr>
            <a:r>
              <a:rPr lang="en-US" sz="3000" i="1" dirty="0" smtClean="0"/>
              <a:t>Full list</a:t>
            </a:r>
            <a:r>
              <a:rPr lang="en-US" sz="3000" i="1" dirty="0"/>
              <a:t>: </a:t>
            </a:r>
            <a:r>
              <a:rPr lang="en-US" sz="3000" i="1" dirty="0">
                <a:hlinkClick r:id="rId2"/>
              </a:rPr>
              <a:t>https://</a:t>
            </a:r>
            <a:r>
              <a:rPr lang="en-US" sz="3000" i="1" dirty="0" smtClean="0">
                <a:hlinkClick r:id="rId2"/>
              </a:rPr>
              <a:t>www.baltimoresustainability.org/wp-content/uploads/2020/03/Homegrown-Baltimore-Resources-List.docx</a:t>
            </a:r>
            <a:r>
              <a:rPr lang="en-US" sz="3000" i="1" dirty="0" smtClean="0"/>
              <a:t> </a:t>
            </a:r>
            <a:endParaRPr lang="en-US" sz="3000" i="1" dirty="0"/>
          </a:p>
        </p:txBody>
      </p:sp>
    </p:spTree>
    <p:extLst>
      <p:ext uri="{BB962C8B-B14F-4D97-AF65-F5344CB8AC3E}">
        <p14:creationId xmlns:p14="http://schemas.microsoft.com/office/powerpoint/2010/main" val="1235773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normAutofit/>
          </a:bodyPr>
          <a:lstStyle/>
          <a:p>
            <a:r>
              <a:rPr lang="en-US" sz="9600" b="1" dirty="0" smtClean="0">
                <a:solidFill>
                  <a:srgbClr val="7030A0"/>
                </a:solidFill>
              </a:rPr>
              <a:t>Accessing City-Owned Land</a:t>
            </a:r>
            <a:endParaRPr lang="en-US" sz="9600" b="1" dirty="0">
              <a:solidFill>
                <a:srgbClr val="7030A0"/>
              </a:solidFill>
            </a:endParaRPr>
          </a:p>
        </p:txBody>
      </p:sp>
    </p:spTree>
    <p:extLst>
      <p:ext uri="{BB962C8B-B14F-4D97-AF65-F5344CB8AC3E}">
        <p14:creationId xmlns:p14="http://schemas.microsoft.com/office/powerpoint/2010/main" val="1378354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Adopt a Lot Program</a:t>
            </a:r>
            <a:endParaRPr lang="en-US" dirty="0"/>
          </a:p>
        </p:txBody>
      </p:sp>
      <p:sp>
        <p:nvSpPr>
          <p:cNvPr id="3" name="Content Placeholder 2"/>
          <p:cNvSpPr>
            <a:spLocks noGrp="1"/>
          </p:cNvSpPr>
          <p:nvPr>
            <p:ph idx="1"/>
          </p:nvPr>
        </p:nvSpPr>
        <p:spPr>
          <a:xfrm>
            <a:off x="1295400" y="1066800"/>
            <a:ext cx="6614749" cy="1219200"/>
          </a:xfrm>
        </p:spPr>
        <p:txBody>
          <a:bodyPr>
            <a:normAutofit/>
          </a:bodyPr>
          <a:lstStyle/>
          <a:p>
            <a:pPr marL="0" indent="0" algn="ctr">
              <a:buNone/>
            </a:pPr>
            <a:r>
              <a:rPr lang="en-US" sz="2000" dirty="0">
                <a:hlinkClick r:id="rId2"/>
              </a:rPr>
              <a:t>https://</a:t>
            </a:r>
            <a:r>
              <a:rPr lang="en-US" sz="2000" dirty="0" smtClean="0">
                <a:hlinkClick r:id="rId2"/>
              </a:rPr>
              <a:t>dhcd.baltimorecity.gov/nd/adopt-lot-program</a:t>
            </a:r>
            <a:r>
              <a:rPr lang="en-US" sz="2000" dirty="0" smtClean="0"/>
              <a:t> </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02545" y="1600201"/>
            <a:ext cx="639365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74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Adopt a Lot Program</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r>
              <a:rPr lang="en-US" sz="3600" dirty="0" smtClean="0"/>
              <a:t>Free</a:t>
            </a:r>
          </a:p>
          <a:p>
            <a:r>
              <a:rPr lang="en-US" sz="3600" dirty="0" smtClean="0"/>
              <a:t>Provides you with a license to legally enter the property and conduct certain activities</a:t>
            </a:r>
          </a:p>
          <a:p>
            <a:r>
              <a:rPr lang="en-US" sz="3600" dirty="0" smtClean="0"/>
              <a:t>Can technically be revoked at any time</a:t>
            </a:r>
          </a:p>
          <a:p>
            <a:r>
              <a:rPr lang="en-US" sz="3600" dirty="0" smtClean="0"/>
              <a:t>Policy is to give one growing season’s notice before canceling the license</a:t>
            </a:r>
            <a:endParaRPr lang="en-US" sz="3600" dirty="0"/>
          </a:p>
        </p:txBody>
      </p:sp>
    </p:spTree>
    <p:extLst>
      <p:ext uri="{BB962C8B-B14F-4D97-AF65-F5344CB8AC3E}">
        <p14:creationId xmlns:p14="http://schemas.microsoft.com/office/powerpoint/2010/main" val="4176050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p:cNvSpPr txBox="1">
            <a:spLocks noChangeArrowheads="1"/>
          </p:cNvSpPr>
          <p:nvPr/>
        </p:nvSpPr>
        <p:spPr bwMode="auto">
          <a:xfrm>
            <a:off x="228600" y="228600"/>
            <a:ext cx="4038600" cy="6909584"/>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b="1" dirty="0" smtClean="0">
                <a:latin typeface="Calibri" pitchFamily="34" charset="0"/>
                <a:cs typeface="+mn-cs"/>
              </a:rPr>
              <a:t>Land Context:</a:t>
            </a:r>
            <a:endParaRPr lang="en-US" sz="3200" b="1" dirty="0">
              <a:latin typeface="Calibri" pitchFamily="34" charset="0"/>
              <a:cs typeface="+mn-cs"/>
            </a:endParaRPr>
          </a:p>
          <a:p>
            <a:pPr fontAlgn="auto">
              <a:spcBef>
                <a:spcPts val="0"/>
              </a:spcBef>
              <a:spcAft>
                <a:spcPts val="0"/>
              </a:spcAft>
              <a:defRPr/>
            </a:pPr>
            <a:endParaRPr lang="en-US" sz="1200" b="1" dirty="0">
              <a:latin typeface="Calibri" pitchFamily="34" charset="0"/>
              <a:cs typeface="+mn-cs"/>
            </a:endParaRPr>
          </a:p>
          <a:p>
            <a:pPr marL="236538" indent="-236538" fontAlgn="auto">
              <a:spcBef>
                <a:spcPts val="0"/>
              </a:spcBef>
              <a:spcAft>
                <a:spcPts val="600"/>
              </a:spcAft>
              <a:buFont typeface="Arial" pitchFamily="34" charset="0"/>
              <a:buChar char="•"/>
              <a:defRPr/>
            </a:pPr>
            <a:r>
              <a:rPr lang="en-US" sz="2500" dirty="0" smtClean="0"/>
              <a:t>~30,000 </a:t>
            </a:r>
            <a:r>
              <a:rPr lang="en-US" sz="2500" dirty="0"/>
              <a:t>vacant properties (14,000 </a:t>
            </a:r>
            <a:r>
              <a:rPr lang="en-US" sz="2500" dirty="0" smtClean="0"/>
              <a:t>lots </a:t>
            </a:r>
            <a:r>
              <a:rPr lang="en-US" sz="2500" dirty="0"/>
              <a:t>+ 16,000 </a:t>
            </a:r>
            <a:r>
              <a:rPr lang="en-US" sz="2500" dirty="0" smtClean="0"/>
              <a:t>structures)</a:t>
            </a:r>
          </a:p>
          <a:p>
            <a:pPr marL="236538" indent="-236538" fontAlgn="auto">
              <a:spcBef>
                <a:spcPts val="0"/>
              </a:spcBef>
              <a:spcAft>
                <a:spcPts val="600"/>
              </a:spcAft>
              <a:buFont typeface="Arial" pitchFamily="34" charset="0"/>
              <a:buChar char="•"/>
              <a:defRPr/>
            </a:pPr>
            <a:r>
              <a:rPr lang="en-US" sz="2500" dirty="0"/>
              <a:t>~</a:t>
            </a:r>
            <a:r>
              <a:rPr lang="en-US" sz="2500" dirty="0" smtClean="0"/>
              <a:t>25</a:t>
            </a:r>
            <a:r>
              <a:rPr lang="en-US" sz="2500" dirty="0"/>
              <a:t>% owned by the City</a:t>
            </a:r>
          </a:p>
          <a:p>
            <a:pPr marL="236538" indent="-236538" fontAlgn="auto">
              <a:spcBef>
                <a:spcPts val="0"/>
              </a:spcBef>
              <a:spcAft>
                <a:spcPts val="600"/>
              </a:spcAft>
              <a:buFont typeface="Arial" pitchFamily="34" charset="0"/>
              <a:buChar char="•"/>
              <a:defRPr/>
            </a:pPr>
            <a:r>
              <a:rPr lang="en-US" sz="2500" dirty="0"/>
              <a:t>C</a:t>
            </a:r>
            <a:r>
              <a:rPr lang="en-US" sz="2500" dirty="0" smtClean="0"/>
              <a:t>oncentrated </a:t>
            </a:r>
            <a:r>
              <a:rPr lang="en-US" sz="2500" dirty="0"/>
              <a:t>in </a:t>
            </a:r>
            <a:r>
              <a:rPr lang="en-US" sz="2500" dirty="0" smtClean="0"/>
              <a:t>African-American &amp; low-income neighborhoods impacted by racism and disinvestment</a:t>
            </a:r>
          </a:p>
          <a:p>
            <a:pPr marL="236538" indent="-236538" fontAlgn="auto">
              <a:spcBef>
                <a:spcPts val="0"/>
              </a:spcBef>
              <a:spcAft>
                <a:spcPts val="600"/>
              </a:spcAft>
              <a:buFont typeface="Arial" pitchFamily="34" charset="0"/>
              <a:buChar char="•"/>
              <a:defRPr/>
            </a:pPr>
            <a:r>
              <a:rPr lang="en-US" sz="2500" dirty="0" smtClean="0"/>
              <a:t>Thousands more vacant lots being created</a:t>
            </a:r>
          </a:p>
          <a:p>
            <a:pPr marL="236538" indent="-236538" fontAlgn="auto">
              <a:spcBef>
                <a:spcPts val="0"/>
              </a:spcBef>
              <a:spcAft>
                <a:spcPts val="600"/>
              </a:spcAft>
              <a:buFont typeface="Arial" pitchFamily="34" charset="0"/>
              <a:buChar char="•"/>
              <a:defRPr/>
            </a:pPr>
            <a:r>
              <a:rPr lang="en-US" sz="2500" dirty="0" smtClean="0"/>
              <a:t>Conversations ongoing around community-led maintenance, greening, and control of land </a:t>
            </a:r>
            <a:endParaRPr lang="en-US" sz="2500" dirty="0"/>
          </a:p>
          <a:p>
            <a:pPr marL="236538" indent="-236538" fontAlgn="auto">
              <a:spcBef>
                <a:spcPts val="0"/>
              </a:spcBef>
              <a:spcAft>
                <a:spcPts val="0"/>
              </a:spcAft>
              <a:buFont typeface="Arial" pitchFamily="34" charset="0"/>
              <a:buChar char="•"/>
              <a:defRPr/>
            </a:pPr>
            <a:endParaRPr lang="en-US" sz="2400" dirty="0">
              <a:latin typeface="+mn-lt"/>
              <a:cs typeface="+mn-cs"/>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99805" y="393922"/>
            <a:ext cx="4844195" cy="6194217"/>
          </a:xfrm>
          <a:prstGeom prst="rect">
            <a:avLst/>
          </a:prstGeom>
        </p:spPr>
      </p:pic>
    </p:spTree>
    <p:extLst>
      <p:ext uri="{BB962C8B-B14F-4D97-AF65-F5344CB8AC3E}">
        <p14:creationId xmlns:p14="http://schemas.microsoft.com/office/powerpoint/2010/main" val="4116395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8600"/>
            <a:ext cx="7772400" cy="685800"/>
          </a:xfrm>
        </p:spPr>
        <p:txBody>
          <a:bodyPr>
            <a:noAutofit/>
          </a:bodyPr>
          <a:lstStyle/>
          <a:p>
            <a:r>
              <a:rPr lang="en-US" sz="4400" b="1" dirty="0" smtClean="0">
                <a:solidFill>
                  <a:schemeClr val="tx1"/>
                </a:solidFill>
              </a:rPr>
              <a:t>Homegrown Baltimore Land Leasing Initiative</a:t>
            </a:r>
            <a:endParaRPr lang="en-US" sz="4400" b="1" dirty="0">
              <a:solidFill>
                <a:schemeClr val="tx1"/>
              </a:solidFill>
            </a:endParaRPr>
          </a:p>
        </p:txBody>
      </p:sp>
      <p:pic>
        <p:nvPicPr>
          <p:cNvPr id="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2107983"/>
            <a:ext cx="2260076" cy="2192274"/>
          </a:xfrm>
          <a:prstGeom prst="rect">
            <a:avLst/>
          </a:prstGeom>
          <a:noFill/>
          <a:ln w="9525">
            <a:noFill/>
            <a:miter lim="800000"/>
            <a:headEnd/>
            <a:tailEnd/>
          </a:ln>
          <a:effectLst/>
        </p:spPr>
      </p:pic>
      <p:pic>
        <p:nvPicPr>
          <p:cNvPr id="5" name="Picture 4" descr="LARGE BOS color 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938" y="4648200"/>
            <a:ext cx="3327400" cy="1174376"/>
          </a:xfrm>
          <a:prstGeom prst="rect">
            <a:avLst/>
          </a:prstGeom>
        </p:spPr>
      </p:pic>
      <p:pic>
        <p:nvPicPr>
          <p:cNvPr id="1026" name="Picture 2" descr="C:\Documents and Settings\Abby.Cocke\Desktop\bhlogo.jpg"/>
          <p:cNvPicPr>
            <a:picLocks noChangeAspect="1" noChangeArrowheads="1"/>
          </p:cNvPicPr>
          <p:nvPr/>
        </p:nvPicPr>
        <p:blipFill>
          <a:blip r:embed="rId4" cstate="print"/>
          <a:srcRect/>
          <a:stretch>
            <a:fillRect/>
          </a:stretch>
        </p:blipFill>
        <p:spPr bwMode="auto">
          <a:xfrm>
            <a:off x="5715000" y="2209800"/>
            <a:ext cx="2819400" cy="3383280"/>
          </a:xfrm>
          <a:prstGeom prst="rect">
            <a:avLst/>
          </a:prstGeom>
          <a:noFill/>
        </p:spPr>
      </p:pic>
      <p:sp>
        <p:nvSpPr>
          <p:cNvPr id="7" name="TextBox 6"/>
          <p:cNvSpPr txBox="1"/>
          <p:nvPr/>
        </p:nvSpPr>
        <p:spPr>
          <a:xfrm>
            <a:off x="4343400" y="2819400"/>
            <a:ext cx="609600" cy="769441"/>
          </a:xfrm>
          <a:prstGeom prst="rect">
            <a:avLst/>
          </a:prstGeom>
          <a:noFill/>
        </p:spPr>
        <p:txBody>
          <a:bodyPr wrap="square" rtlCol="0">
            <a:spAutoFit/>
          </a:bodyPr>
          <a:lstStyle/>
          <a:p>
            <a:r>
              <a:rPr lang="en-US" sz="4400" b="1" dirty="0" smtClean="0"/>
              <a:t>&amp;</a:t>
            </a:r>
            <a:endParaRPr lang="en-US" sz="4400" b="1" dirty="0"/>
          </a:p>
        </p:txBody>
      </p:sp>
    </p:spTree>
    <p:extLst>
      <p:ext uri="{BB962C8B-B14F-4D97-AF65-F5344CB8AC3E}">
        <p14:creationId xmlns:p14="http://schemas.microsoft.com/office/powerpoint/2010/main" val="883034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
            </a:r>
            <a:br>
              <a:rPr lang="en-US" sz="3950" b="0" i="0" u="none" strike="noStrike" cap="none" baseline="0">
                <a:solidFill>
                  <a:schemeClr val="dk1"/>
                </a:solidFill>
                <a:latin typeface="Calibri"/>
                <a:ea typeface="Calibri"/>
                <a:cs typeface="Calibri"/>
                <a:sym typeface="Calibri"/>
              </a:rPr>
            </a:br>
            <a:r>
              <a:rPr lang="en-US" sz="3950" b="1" i="0" u="none" strike="noStrike" cap="none" baseline="0">
                <a:solidFill>
                  <a:schemeClr val="dk1"/>
                </a:solidFill>
                <a:latin typeface="Calibri"/>
                <a:ea typeface="Calibri"/>
                <a:cs typeface="Calibri"/>
                <a:sym typeface="Calibri"/>
              </a:rPr>
              <a:t>Land Assessment</a:t>
            </a:r>
            <a:r>
              <a:rPr lang="en-US" sz="3950" b="0" i="0" u="none" strike="noStrike" cap="none" baseline="0">
                <a:solidFill>
                  <a:schemeClr val="dk1"/>
                </a:solidFill>
                <a:latin typeface="Calibri"/>
                <a:ea typeface="Calibri"/>
                <a:cs typeface="Calibri"/>
                <a:sym typeface="Calibri"/>
              </a:rPr>
              <a:t/>
            </a:r>
            <a:br>
              <a:rPr lang="en-US" sz="3950" b="0" i="0" u="none" strike="noStrike" cap="none" baseline="0">
                <a:solidFill>
                  <a:schemeClr val="dk1"/>
                </a:solidFill>
                <a:latin typeface="Calibri"/>
                <a:ea typeface="Calibri"/>
                <a:cs typeface="Calibri"/>
                <a:sym typeface="Calibri"/>
              </a:rPr>
            </a:br>
            <a:endParaRPr lang="en-US" sz="3950" b="0" i="0" u="none" strike="noStrike" cap="none" baseline="0">
              <a:solidFill>
                <a:schemeClr val="dk1"/>
              </a:solidFill>
              <a:latin typeface="Calibri"/>
              <a:ea typeface="Calibri"/>
              <a:cs typeface="Calibri"/>
              <a:sym typeface="Calibri"/>
            </a:endParaRPr>
          </a:p>
        </p:txBody>
      </p:sp>
      <p:pic>
        <p:nvPicPr>
          <p:cNvPr id="255" name="Shape 2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86000" y="1061851"/>
            <a:ext cx="4835792" cy="2514599"/>
          </a:xfrm>
          <a:prstGeom prst="rect">
            <a:avLst/>
          </a:prstGeom>
          <a:noFill/>
          <a:ln w="12700" cap="flat">
            <a:solidFill>
              <a:schemeClr val="dk1"/>
            </a:solidFill>
            <a:prstDash val="solid"/>
            <a:miter/>
            <a:headEnd type="none" w="med" len="med"/>
            <a:tailEnd type="none" w="med" len="med"/>
          </a:ln>
        </p:spPr>
      </p:pic>
      <p:sp>
        <p:nvSpPr>
          <p:cNvPr id="256" name="Shape 256"/>
          <p:cNvSpPr txBox="1"/>
          <p:nvPr/>
        </p:nvSpPr>
        <p:spPr>
          <a:xfrm>
            <a:off x="190994" y="3733800"/>
            <a:ext cx="8763000" cy="296234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Conditions sought:</a:t>
            </a:r>
          </a:p>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Contiguous </a:t>
            </a:r>
          </a:p>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One acre or larger</a:t>
            </a:r>
          </a:p>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City-owned</a:t>
            </a:r>
          </a:p>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Flat</a:t>
            </a:r>
          </a:p>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 Open to the sun</a:t>
            </a:r>
          </a:p>
          <a:p>
            <a:pPr marL="0" marR="0" lvl="0" indent="0" algn="ctr" rtl="0">
              <a:spcBef>
                <a:spcPts val="0"/>
              </a:spcBef>
              <a:buSzPct val="25000"/>
              <a:buNone/>
            </a:pPr>
            <a:r>
              <a:rPr lang="en-US" sz="2200" b="1" i="0" u="none" strike="noStrike" cap="none" baseline="0">
                <a:solidFill>
                  <a:schemeClr val="dk1"/>
                </a:solidFill>
                <a:latin typeface="Calibri"/>
                <a:ea typeface="Calibri"/>
                <a:cs typeface="Calibri"/>
                <a:sym typeface="Calibri"/>
              </a:rPr>
              <a:t>No short to mid term development plans</a:t>
            </a:r>
          </a:p>
          <a:p>
            <a:pPr marL="0" marR="0" lvl="0" indent="0" algn="ctr" rtl="0">
              <a:spcBef>
                <a:spcPts val="0"/>
              </a:spcBef>
              <a:buSzPct val="25000"/>
              <a:buNone/>
            </a:pPr>
            <a:r>
              <a:rPr lang="en-US" sz="1050" b="1" i="0" u="none" strike="noStrike" cap="none" baseline="0">
                <a:solidFill>
                  <a:schemeClr val="dk1"/>
                </a:solidFill>
                <a:latin typeface="Calibri"/>
                <a:ea typeface="Calibri"/>
                <a:cs typeface="Calibri"/>
                <a:sym typeface="Calibri"/>
              </a:rPr>
              <a:t> </a:t>
            </a:r>
          </a:p>
          <a:p>
            <a:pPr marL="0" marR="0" lvl="0" indent="0" algn="ctr" rtl="0">
              <a:spcBef>
                <a:spcPts val="0"/>
              </a:spcBef>
              <a:buSzPct val="25000"/>
              <a:buNone/>
            </a:pPr>
            <a:r>
              <a:rPr lang="en-US" sz="2200" b="1" i="1" u="none" strike="noStrike" cap="none" baseline="0">
                <a:solidFill>
                  <a:schemeClr val="dk1"/>
                </a:solidFill>
                <a:latin typeface="Calibri"/>
                <a:ea typeface="Calibri"/>
                <a:cs typeface="Calibri"/>
                <a:sym typeface="Calibri"/>
              </a:rPr>
              <a:t>Approximately 35 acres identified – most need a lot of prep and outreach!</a:t>
            </a:r>
          </a:p>
        </p:txBody>
      </p:sp>
    </p:spTree>
    <p:extLst>
      <p:ext uri="{BB962C8B-B14F-4D97-AF65-F5344CB8AC3E}">
        <p14:creationId xmlns:p14="http://schemas.microsoft.com/office/powerpoint/2010/main" val="3599815206"/>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228600" y="609600"/>
            <a:ext cx="8686800" cy="762000"/>
          </a:xfrm>
          <a:prstGeom prst="rect">
            <a:avLst/>
          </a:prstGeom>
          <a:noFill/>
          <a:ln>
            <a:noFill/>
          </a:ln>
        </p:spPr>
        <p:txBody>
          <a:bodyPr lIns="91425" tIns="45700" rIns="91425" bIns="45700" anchor="ctr" anchorCtr="0">
            <a:noAutofit/>
          </a:bodyPr>
          <a:lstStyle/>
          <a:p>
            <a:pPr lvl="0">
              <a:spcBef>
                <a:spcPts val="0"/>
              </a:spcBef>
              <a:buClr>
                <a:schemeClr val="dk1"/>
              </a:buClr>
              <a:buSzPct val="25000"/>
            </a:pPr>
            <a:r>
              <a:rPr lang="en-US" sz="4000" b="1" i="0" u="none" strike="noStrike" cap="none" baseline="0" dirty="0">
                <a:solidFill>
                  <a:schemeClr val="dk1"/>
                </a:solidFill>
                <a:latin typeface="Calibri"/>
                <a:ea typeface="Calibri"/>
                <a:cs typeface="Calibri"/>
                <a:sym typeface="Calibri"/>
              </a:rPr>
              <a:t>Pre-Qualification Application</a:t>
            </a:r>
            <a:br>
              <a:rPr lang="en-US" sz="4000" b="1" i="0" u="none" strike="noStrike" cap="none" baseline="0" dirty="0">
                <a:solidFill>
                  <a:schemeClr val="dk1"/>
                </a:solidFill>
                <a:latin typeface="Calibri"/>
                <a:ea typeface="Calibri"/>
                <a:cs typeface="Calibri"/>
                <a:sym typeface="Calibri"/>
              </a:rPr>
            </a:br>
            <a:r>
              <a:rPr lang="en-US" sz="2400" b="1" dirty="0">
                <a:solidFill>
                  <a:schemeClr val="dk1"/>
                </a:solidFill>
                <a:ea typeface="Calibri"/>
                <a:cs typeface="Calibri"/>
                <a:sym typeface="Calibri"/>
                <a:hlinkClick r:id="rId3"/>
              </a:rPr>
              <a:t>https://</a:t>
            </a:r>
            <a:r>
              <a:rPr lang="en-US" sz="2400" b="1" dirty="0" smtClean="0">
                <a:solidFill>
                  <a:schemeClr val="dk1"/>
                </a:solidFill>
                <a:ea typeface="Calibri"/>
                <a:cs typeface="Calibri"/>
                <a:sym typeface="Calibri"/>
                <a:hlinkClick r:id="rId3"/>
              </a:rPr>
              <a:t>www.baltimoresustainability.org/projects/baltimore-food-policy-initiative/homegrown-baltimore/urban-agriculture-2</a:t>
            </a:r>
            <a:r>
              <a:rPr lang="en-US" sz="2400" b="1" dirty="0" smtClean="0">
                <a:solidFill>
                  <a:schemeClr val="dk1"/>
                </a:solidFill>
                <a:ea typeface="Calibri"/>
                <a:cs typeface="Calibri"/>
                <a:sym typeface="Calibri"/>
              </a:rPr>
              <a:t> </a:t>
            </a:r>
            <a:r>
              <a:rPr lang="en-US" sz="4000" b="0" i="0" u="none" strike="noStrike" cap="none" baseline="0" dirty="0">
                <a:solidFill>
                  <a:schemeClr val="dk1"/>
                </a:solidFill>
                <a:latin typeface="Calibri"/>
                <a:ea typeface="Calibri"/>
                <a:cs typeface="Calibri"/>
                <a:sym typeface="Calibri"/>
              </a:rPr>
              <a:t/>
            </a:r>
            <a:br>
              <a:rPr lang="en-US" sz="4000" b="0" i="0" u="none" strike="noStrike" cap="none" baseline="0" dirty="0">
                <a:solidFill>
                  <a:schemeClr val="dk1"/>
                </a:solidFill>
                <a:latin typeface="Calibri"/>
                <a:ea typeface="Calibri"/>
                <a:cs typeface="Calibri"/>
                <a:sym typeface="Calibri"/>
              </a:rPr>
            </a:br>
            <a:endParaRPr lang="en-US" sz="4000" b="0" i="0" u="none" strike="noStrike" cap="none" baseline="0" dirty="0">
              <a:solidFill>
                <a:schemeClr val="dk1"/>
              </a:solidFill>
              <a:latin typeface="Calibri"/>
              <a:ea typeface="Calibri"/>
              <a:cs typeface="Calibri"/>
              <a:sym typeface="Calibri"/>
            </a:endParaRPr>
          </a:p>
        </p:txBody>
      </p:sp>
      <p:sp>
        <p:nvSpPr>
          <p:cNvPr id="262" name="Shape 262"/>
          <p:cNvSpPr txBox="1">
            <a:spLocks noGrp="1"/>
          </p:cNvSpPr>
          <p:nvPr>
            <p:ph type="body" idx="1"/>
          </p:nvPr>
        </p:nvSpPr>
        <p:spPr>
          <a:xfrm>
            <a:off x="152400" y="1371600"/>
            <a:ext cx="5714999" cy="53339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Minimum qualifications: </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At least 1 year of experience</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Sustainable management plan</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Openness to community involvement</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Financially sound proposal</a:t>
            </a:r>
          </a:p>
          <a:p>
            <a:pPr marL="342900" marR="0" lvl="0" indent="-342900" algn="l" rtl="0">
              <a:spcBef>
                <a:spcPts val="64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Terms:</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Rolling deadline to apply</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5-year leases (with 2-year notice to vacate), terms based on farm type</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$100/year</a:t>
            </a:r>
          </a:p>
          <a:p>
            <a:pPr marL="742950" marR="0" lvl="1" indent="-285750" algn="l" rtl="0">
              <a:spcBef>
                <a:spcPts val="480"/>
              </a:spcBef>
              <a:buClr>
                <a:schemeClr val="dk1"/>
              </a:buClr>
              <a:buSzPct val="100000"/>
              <a:buFont typeface="Arial"/>
              <a:buChar char="–"/>
            </a:pPr>
            <a:r>
              <a:rPr lang="en-US" sz="2400" b="0" i="0" u="none" strike="noStrike" cap="none" baseline="0" dirty="0">
                <a:solidFill>
                  <a:schemeClr val="dk1"/>
                </a:solidFill>
                <a:latin typeface="Calibri"/>
                <a:ea typeface="Calibri"/>
                <a:cs typeface="Calibri"/>
                <a:sym typeface="Calibri"/>
              </a:rPr>
              <a:t>Funding available to help with initial capital costs</a:t>
            </a:r>
          </a:p>
          <a:p>
            <a:pPr marL="742950" marR="0" lvl="1" indent="-107950" algn="l" rtl="0">
              <a:spcBef>
                <a:spcPts val="560"/>
              </a:spcBef>
              <a:buClr>
                <a:schemeClr val="dk1"/>
              </a:buClr>
              <a:buFont typeface="Arial"/>
              <a:buNone/>
            </a:pPr>
            <a:endParaRPr sz="2800" b="0" i="0" u="none" strike="noStrike" cap="none" baseline="0" dirty="0">
              <a:solidFill>
                <a:schemeClr val="dk1"/>
              </a:solidFill>
              <a:latin typeface="Calibri"/>
              <a:ea typeface="Calibri"/>
              <a:cs typeface="Calibri"/>
              <a:sym typeface="Calibri"/>
            </a:endParaRPr>
          </a:p>
        </p:txBody>
      </p:sp>
      <p:pic>
        <p:nvPicPr>
          <p:cNvPr id="263" name="Shape 2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43600" y="1447800"/>
            <a:ext cx="2971799" cy="2228850"/>
          </a:xfrm>
          <a:prstGeom prst="rect">
            <a:avLst/>
          </a:prstGeom>
          <a:noFill/>
          <a:ln w="12700" cap="flat">
            <a:solidFill>
              <a:schemeClr val="dk1"/>
            </a:solidFill>
            <a:prstDash val="solid"/>
            <a:miter/>
            <a:headEnd type="none" w="med" len="med"/>
            <a:tailEnd type="none" w="med" len="med"/>
          </a:ln>
        </p:spPr>
      </p:pic>
      <p:pic>
        <p:nvPicPr>
          <p:cNvPr id="264" name="Shape 26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19800" y="4038600"/>
            <a:ext cx="2913062" cy="2093912"/>
          </a:xfrm>
          <a:prstGeom prst="rect">
            <a:avLst/>
          </a:prstGeom>
          <a:noFill/>
          <a:ln w="12700" cap="flat">
            <a:solidFill>
              <a:schemeClr val="dk1"/>
            </a:solidFill>
            <a:prstDash val="solid"/>
            <a:miter/>
            <a:headEnd type="none" w="med" len="med"/>
            <a:tailEnd type="none" w="med" len="med"/>
          </a:ln>
        </p:spPr>
      </p:pic>
    </p:spTree>
    <p:extLst>
      <p:ext uri="{BB962C8B-B14F-4D97-AF65-F5344CB8AC3E}">
        <p14:creationId xmlns:p14="http://schemas.microsoft.com/office/powerpoint/2010/main" val="75214339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normAutofit/>
          </a:bodyPr>
          <a:lstStyle/>
          <a:p>
            <a:r>
              <a:rPr lang="en-US" sz="9600" b="1" dirty="0" smtClean="0">
                <a:solidFill>
                  <a:srgbClr val="7030A0"/>
                </a:solidFill>
              </a:rPr>
              <a:t>Zoning and Permitting</a:t>
            </a:r>
            <a:endParaRPr lang="en-US" sz="9600" b="1"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81600"/>
          </a:xfrm>
        </p:spPr>
        <p:txBody>
          <a:bodyPr>
            <a:normAutofit fontScale="92500"/>
          </a:bodyPr>
          <a:lstStyle/>
          <a:p>
            <a:r>
              <a:rPr lang="en-US" b="1" dirty="0" smtClean="0"/>
              <a:t>Previously: </a:t>
            </a:r>
            <a:r>
              <a:rPr lang="en-US" dirty="0" smtClean="0"/>
              <a:t>Most c</a:t>
            </a:r>
            <a:r>
              <a:rPr lang="en-US" dirty="0" smtClean="0"/>
              <a:t>ommunity </a:t>
            </a:r>
            <a:r>
              <a:rPr lang="en-US" dirty="0" smtClean="0"/>
              <a:t>gardens and urban farms were not technically permitted </a:t>
            </a:r>
            <a:r>
              <a:rPr lang="en-US" dirty="0" smtClean="0"/>
              <a:t>and were instead allowed </a:t>
            </a:r>
            <a:r>
              <a:rPr lang="en-US" dirty="0" smtClean="0"/>
              <a:t>as “temporary uses”.</a:t>
            </a:r>
          </a:p>
          <a:p>
            <a:pPr>
              <a:buNone/>
            </a:pPr>
            <a:r>
              <a:rPr lang="en-US" sz="1100" dirty="0" smtClean="0"/>
              <a:t> </a:t>
            </a:r>
          </a:p>
          <a:p>
            <a:r>
              <a:rPr lang="en-US" b="1" dirty="0" smtClean="0"/>
              <a:t>Under new Code: </a:t>
            </a:r>
            <a:r>
              <a:rPr lang="en-US" dirty="0" smtClean="0"/>
              <a:t>Community gardens (aka Community-Managed Open Spaces) are a permitted use in most districts unless they incorporate certain features in which case they are conditional uses. Urban agriculture (aka farms) is a conditional use in most districts.</a:t>
            </a:r>
            <a:endParaRPr lang="en-US" dirty="0"/>
          </a:p>
        </p:txBody>
      </p:sp>
      <p:sp>
        <p:nvSpPr>
          <p:cNvPr id="6" name="Title 5"/>
          <p:cNvSpPr>
            <a:spLocks noGrp="1"/>
          </p:cNvSpPr>
          <p:nvPr>
            <p:ph type="title"/>
          </p:nvPr>
        </p:nvSpPr>
        <p:spPr/>
        <p:txBody>
          <a:bodyPr/>
          <a:lstStyle/>
          <a:p>
            <a:r>
              <a:rPr lang="en-US" b="1" dirty="0" smtClean="0"/>
              <a:t>What Changed?</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Definitions</a:t>
            </a:r>
            <a:endParaRPr lang="en-US" b="1" dirty="0"/>
          </a:p>
        </p:txBody>
      </p:sp>
      <p:sp>
        <p:nvSpPr>
          <p:cNvPr id="3" name="Content Placeholder 2"/>
          <p:cNvSpPr>
            <a:spLocks noGrp="1"/>
          </p:cNvSpPr>
          <p:nvPr>
            <p:ph idx="1"/>
          </p:nvPr>
        </p:nvSpPr>
        <p:spPr>
          <a:xfrm>
            <a:off x="381000" y="1219200"/>
            <a:ext cx="8382000" cy="5257800"/>
          </a:xfrm>
        </p:spPr>
        <p:txBody>
          <a:bodyPr>
            <a:noAutofit/>
          </a:bodyPr>
          <a:lstStyle/>
          <a:p>
            <a:pPr>
              <a:buNone/>
            </a:pPr>
            <a:r>
              <a:rPr lang="en-US" sz="3600" b="1" dirty="0"/>
              <a:t>Community-Managed Open Space. </a:t>
            </a:r>
            <a:r>
              <a:rPr lang="en-US" sz="3600" dirty="0"/>
              <a:t>An open space area </a:t>
            </a:r>
            <a:r>
              <a:rPr lang="en-US" sz="3600" dirty="0" smtClean="0"/>
              <a:t>that is </a:t>
            </a:r>
            <a:r>
              <a:rPr lang="en-US" sz="3600" u="sng" dirty="0" smtClean="0"/>
              <a:t>maintained </a:t>
            </a:r>
            <a:r>
              <a:rPr lang="en-US" sz="3600" u="sng" dirty="0"/>
              <a:t>by more than one </a:t>
            </a:r>
            <a:r>
              <a:rPr lang="en-US" sz="3600" u="sng" dirty="0" smtClean="0"/>
              <a:t>(1) household</a:t>
            </a:r>
            <a:r>
              <a:rPr lang="en-US" sz="3600" dirty="0" smtClean="0"/>
              <a:t> and </a:t>
            </a:r>
            <a:r>
              <a:rPr lang="en-US" sz="3600" dirty="0"/>
              <a:t>is </a:t>
            </a:r>
            <a:r>
              <a:rPr lang="en-US" sz="3600" dirty="0" smtClean="0"/>
              <a:t>used either </a:t>
            </a:r>
            <a:r>
              <a:rPr lang="en-US" sz="3600" dirty="0"/>
              <a:t>for the cultivation of fruits, flowers, vegetables or ornamental </a:t>
            </a:r>
            <a:r>
              <a:rPr lang="en-US" sz="3600" dirty="0" smtClean="0"/>
              <a:t>plants; </a:t>
            </a:r>
            <a:r>
              <a:rPr lang="en-US" sz="3600" dirty="0"/>
              <a:t>or as a community gathering space for passive or active </a:t>
            </a:r>
            <a:r>
              <a:rPr lang="en-US" sz="3600" dirty="0" smtClean="0"/>
              <a:t>recreation.</a:t>
            </a: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Definitions</a:t>
            </a:r>
            <a:endParaRPr lang="en-US" b="1" dirty="0"/>
          </a:p>
        </p:txBody>
      </p:sp>
      <p:sp>
        <p:nvSpPr>
          <p:cNvPr id="3" name="Content Placeholder 2"/>
          <p:cNvSpPr>
            <a:spLocks noGrp="1"/>
          </p:cNvSpPr>
          <p:nvPr>
            <p:ph idx="1"/>
          </p:nvPr>
        </p:nvSpPr>
        <p:spPr>
          <a:xfrm>
            <a:off x="381000" y="1219200"/>
            <a:ext cx="8382000" cy="5257800"/>
          </a:xfrm>
        </p:spPr>
        <p:txBody>
          <a:bodyPr>
            <a:noAutofit/>
          </a:bodyPr>
          <a:lstStyle/>
          <a:p>
            <a:pPr>
              <a:buNone/>
            </a:pPr>
            <a:r>
              <a:rPr lang="en-US" b="1" dirty="0" smtClean="0"/>
              <a:t>Urban Agriculture.</a:t>
            </a:r>
            <a:r>
              <a:rPr lang="en-US" dirty="0" smtClean="0"/>
              <a:t> The cultivation, processing, and marketing of food, </a:t>
            </a:r>
            <a:r>
              <a:rPr lang="en-US" u="sng" dirty="0" smtClean="0"/>
              <a:t>with a primary emphasis on operating as a business enterprise for income generation</a:t>
            </a:r>
            <a:r>
              <a:rPr lang="en-US" dirty="0" smtClean="0"/>
              <a:t>. Urban agriculture includes animal husbandry, aquaculture, agro-forestry, vineyards and wineries, and horticulture, and might involve the use of intensive production methods, structures for extended growing seasons, on-site sales of produce, and composting.</a:t>
            </a:r>
            <a:endParaRPr lang="en-US" u="sn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are they allowed?</a:t>
            </a:r>
            <a:endParaRPr lang="en-US" b="1" dirty="0"/>
          </a:p>
        </p:txBody>
      </p:sp>
      <p:graphicFrame>
        <p:nvGraphicFramePr>
          <p:cNvPr id="4" name="Content Placeholder 3"/>
          <p:cNvGraphicFramePr>
            <a:graphicFrameLocks noGrp="1"/>
          </p:cNvGraphicFramePr>
          <p:nvPr>
            <p:ph idx="1"/>
          </p:nvPr>
        </p:nvGraphicFramePr>
        <p:xfrm>
          <a:off x="304800" y="3886200"/>
          <a:ext cx="8229599" cy="111252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smtClean="0"/>
                        <a:t>OIC</a:t>
                      </a:r>
                      <a:endParaRPr lang="en-US" dirty="0"/>
                    </a:p>
                  </a:txBody>
                  <a:tcPr/>
                </a:tc>
                <a:tc>
                  <a:txBody>
                    <a:bodyPr/>
                    <a:lstStyle/>
                    <a:p>
                      <a:r>
                        <a:rPr lang="en-US" dirty="0" smtClean="0"/>
                        <a:t>BSC</a:t>
                      </a:r>
                      <a:endParaRPr lang="en-US" dirty="0"/>
                    </a:p>
                  </a:txBody>
                  <a:tcPr/>
                </a:tc>
                <a:tc>
                  <a:txBody>
                    <a:bodyPr/>
                    <a:lstStyle/>
                    <a:p>
                      <a:r>
                        <a:rPr lang="en-US" dirty="0" smtClean="0"/>
                        <a:t>I-MU</a:t>
                      </a:r>
                      <a:endParaRPr lang="en-US" dirty="0"/>
                    </a:p>
                  </a:txBody>
                  <a:tcPr/>
                </a:tc>
                <a:tc>
                  <a:txBody>
                    <a:bodyPr/>
                    <a:lstStyle/>
                    <a:p>
                      <a:r>
                        <a:rPr lang="en-US" dirty="0" smtClean="0"/>
                        <a:t>I-1</a:t>
                      </a:r>
                      <a:endParaRPr lang="en-US" dirty="0"/>
                    </a:p>
                  </a:txBody>
                  <a:tcPr/>
                </a:tc>
                <a:tc>
                  <a:txBody>
                    <a:bodyPr/>
                    <a:lstStyle/>
                    <a:p>
                      <a:r>
                        <a:rPr lang="en-US" dirty="0" smtClean="0"/>
                        <a:t>I-2</a:t>
                      </a:r>
                      <a:endParaRPr lang="en-US" dirty="0"/>
                    </a:p>
                  </a:txBody>
                  <a:tcPr/>
                </a:tc>
                <a:tc>
                  <a:txBody>
                    <a:bodyPr/>
                    <a:lstStyle/>
                    <a:p>
                      <a:r>
                        <a:rPr lang="en-US" dirty="0" smtClean="0"/>
                        <a:t>MI</a:t>
                      </a:r>
                      <a:endParaRPr lang="en-US" dirty="0"/>
                    </a:p>
                  </a:txBody>
                  <a:tcPr/>
                </a:tc>
                <a:extLst>
                  <a:ext uri="{0D108BD9-81ED-4DB2-BD59-A6C34878D82A}">
                    <a16:rowId xmlns:a16="http://schemas.microsoft.com/office/drawing/2014/main" val="10000"/>
                  </a:ext>
                </a:extLst>
              </a:tr>
              <a:tr h="370840">
                <a:tc>
                  <a:txBody>
                    <a:bodyPr/>
                    <a:lstStyle/>
                    <a:p>
                      <a:r>
                        <a:rPr lang="en-US" dirty="0" smtClean="0"/>
                        <a:t>CMOS</a:t>
                      </a:r>
                      <a:endParaRPr lang="en-US"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smtClean="0"/>
                        <a:t>UA</a:t>
                      </a:r>
                      <a:endParaRPr lang="en-US"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c>
                  <a:txBody>
                    <a:bodyPr/>
                    <a:lstStyle/>
                    <a:p>
                      <a:r>
                        <a:rPr lang="en-US" dirty="0" smtClean="0"/>
                        <a:t>P</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a:xfrm>
            <a:off x="381000" y="1600200"/>
            <a:ext cx="8229600" cy="49530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000" b="1" i="0" strike="noStrike" kern="1200" cap="none" spc="0" normalizeH="0" baseline="0" noProof="0" dirty="0" smtClean="0">
                <a:ln>
                  <a:noFill/>
                </a:ln>
                <a:solidFill>
                  <a:schemeClr val="tx1"/>
                </a:solidFill>
                <a:effectLst/>
                <a:uLnTx/>
                <a:uFillTx/>
                <a:latin typeface="+mn-lt"/>
                <a:ea typeface="+mn-ea"/>
                <a:cs typeface="+mn-cs"/>
              </a:rPr>
              <a:t>Community-Managed </a:t>
            </a:r>
            <a:r>
              <a:rPr lang="en-US" sz="3000" b="1" dirty="0" smtClean="0"/>
              <a:t>O</a:t>
            </a:r>
            <a:r>
              <a:rPr kumimoji="0" lang="en-US" sz="3000" b="1" i="0" strike="noStrike" kern="1200" cap="none" spc="0" normalizeH="0" baseline="0" noProof="0" dirty="0" smtClean="0">
                <a:ln>
                  <a:noFill/>
                </a:ln>
                <a:solidFill>
                  <a:schemeClr val="tx1"/>
                </a:solidFill>
                <a:effectLst/>
                <a:uLnTx/>
                <a:uFillTx/>
                <a:latin typeface="+mn-lt"/>
                <a:ea typeface="+mn-ea"/>
                <a:cs typeface="+mn-cs"/>
              </a:rPr>
              <a:t>pen </a:t>
            </a:r>
            <a:r>
              <a:rPr lang="en-US" sz="3000" b="1" dirty="0" smtClean="0"/>
              <a:t>S</a:t>
            </a:r>
            <a:r>
              <a:rPr kumimoji="0" lang="en-US" sz="3000" b="1" i="0" strike="noStrike" kern="1200" cap="none" spc="0" normalizeH="0" baseline="0" noProof="0" dirty="0" smtClean="0">
                <a:ln>
                  <a:noFill/>
                </a:ln>
                <a:solidFill>
                  <a:schemeClr val="tx1"/>
                </a:solidFill>
                <a:effectLst/>
                <a:uLnTx/>
                <a:uFillTx/>
                <a:latin typeface="+mn-lt"/>
                <a:ea typeface="+mn-ea"/>
                <a:cs typeface="+mn-cs"/>
              </a:rPr>
              <a:t>paces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are a </a:t>
            </a:r>
            <a:r>
              <a:rPr kumimoji="0" lang="en-US" sz="3000" b="1" i="0" u="none" strike="noStrike" kern="1200" cap="none" spc="0" normalizeH="0" baseline="0" noProof="0" dirty="0" smtClean="0">
                <a:ln>
                  <a:noFill/>
                </a:ln>
                <a:solidFill>
                  <a:srgbClr val="00B050"/>
                </a:solidFill>
                <a:effectLst/>
                <a:uLnTx/>
                <a:uFillTx/>
                <a:latin typeface="+mn-lt"/>
                <a:ea typeface="+mn-ea"/>
                <a:cs typeface="+mn-cs"/>
              </a:rPr>
              <a:t>permitted</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 use in all zoning</a:t>
            </a:r>
            <a:r>
              <a:rPr kumimoji="0" lang="en-US" sz="3000" b="0" i="0" u="none" strike="noStrike" kern="1200" cap="none" spc="0" normalizeH="0" noProof="0" dirty="0" smtClean="0">
                <a:ln>
                  <a:noFill/>
                </a:ln>
                <a:solidFill>
                  <a:schemeClr val="tx1"/>
                </a:solidFill>
                <a:effectLst/>
                <a:uLnTx/>
                <a:uFillTx/>
                <a:latin typeface="+mn-lt"/>
                <a:ea typeface="+mn-ea"/>
                <a:cs typeface="+mn-cs"/>
              </a:rPr>
              <a:t> districts (unless </a:t>
            </a:r>
            <a:r>
              <a:rPr lang="en-US" sz="3000" dirty="0" smtClean="0"/>
              <a:t>they</a:t>
            </a:r>
            <a:r>
              <a:rPr kumimoji="0" lang="en-US" sz="3000" b="0" i="0" u="none" strike="noStrike" kern="1200" cap="none" spc="0" normalizeH="0" noProof="0" dirty="0" smtClean="0">
                <a:ln>
                  <a:noFill/>
                </a:ln>
                <a:solidFill>
                  <a:schemeClr val="tx1"/>
                </a:solidFill>
                <a:effectLst/>
                <a:uLnTx/>
                <a:uFillTx/>
                <a:latin typeface="+mn-lt"/>
                <a:ea typeface="+mn-ea"/>
                <a:cs typeface="+mn-cs"/>
              </a:rPr>
              <a:t> incorporate certain features) and</a:t>
            </a:r>
            <a:r>
              <a:rPr kumimoji="0" lang="en-US" sz="3000" b="1" i="0" strike="noStrike" kern="1200" cap="none" spc="0" normalizeH="0" noProof="0" dirty="0" smtClean="0">
                <a:ln>
                  <a:noFill/>
                </a:ln>
                <a:solidFill>
                  <a:schemeClr val="tx1"/>
                </a:solidFill>
                <a:effectLst/>
                <a:uLnTx/>
                <a:uFillTx/>
                <a:latin typeface="+mn-lt"/>
                <a:ea typeface="+mn-ea"/>
                <a:cs typeface="+mn-cs"/>
              </a:rPr>
              <a:t> Urban Agriculture </a:t>
            </a:r>
            <a:r>
              <a:rPr lang="en-US" sz="3000" dirty="0" smtClean="0"/>
              <a:t>will be a </a:t>
            </a:r>
            <a:r>
              <a:rPr lang="en-US" sz="3000" b="1" dirty="0" smtClean="0">
                <a:solidFill>
                  <a:schemeClr val="accent6">
                    <a:lumMod val="75000"/>
                  </a:schemeClr>
                </a:solidFill>
              </a:rPr>
              <a:t>conditional</a:t>
            </a:r>
            <a:r>
              <a:rPr lang="en-US" sz="3000" dirty="0" smtClean="0"/>
              <a:t> use in all zoning districts with the exception of industrial zones, which are as follows: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000" dirty="0" smtClean="0"/>
              <a:t>	</a:t>
            </a:r>
          </a:p>
          <a:p>
            <a:pPr marL="342900" marR="0" lvl="0" indent="-342900" defTabSz="914400" rtl="0" eaLnBrk="1" fontAlgn="auto" latinLnBrk="0" hangingPunct="1">
              <a:lnSpc>
                <a:spcPct val="100000"/>
              </a:lnSpc>
              <a:spcBef>
                <a:spcPct val="20000"/>
              </a:spcBef>
              <a:spcAft>
                <a:spcPts val="0"/>
              </a:spcAft>
              <a:buClrTx/>
              <a:buSzTx/>
              <a:tabLst/>
              <a:defRPr/>
            </a:pPr>
            <a:r>
              <a:rPr lang="en-US" sz="2000" dirty="0" smtClean="0"/>
              <a:t>	</a:t>
            </a:r>
            <a:r>
              <a:rPr lang="en-US" sz="2200" dirty="0" smtClean="0"/>
              <a:t>OIC = Office-Industrial Campus	 BSC = Bio-Science Campus</a:t>
            </a:r>
          </a:p>
          <a:p>
            <a:pPr marL="342900" marR="0" lvl="0" indent="-342900" defTabSz="914400" rtl="0" eaLnBrk="1" fontAlgn="auto" latinLnBrk="0" hangingPunct="1">
              <a:lnSpc>
                <a:spcPct val="100000"/>
              </a:lnSpc>
              <a:spcBef>
                <a:spcPct val="20000"/>
              </a:spcBef>
              <a:spcAft>
                <a:spcPts val="0"/>
              </a:spcAft>
              <a:buClrTx/>
              <a:buSzTx/>
              <a:tabLst/>
              <a:defRPr/>
            </a:pPr>
            <a:r>
              <a:rPr lang="en-US" sz="2200" dirty="0" smtClean="0"/>
              <a:t>	I-MU = Industrial Mixed-Use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I-1</a:t>
            </a:r>
            <a:r>
              <a:rPr kumimoji="0" lang="en-US" sz="2200" b="0" i="0" u="none" strike="noStrike" kern="1200" cap="none" spc="0" normalizeH="0" noProof="0" dirty="0" smtClean="0">
                <a:ln>
                  <a:noFill/>
                </a:ln>
                <a:solidFill>
                  <a:schemeClr val="tx1"/>
                </a:solidFill>
                <a:effectLst/>
                <a:uLnTx/>
                <a:uFillTx/>
                <a:latin typeface="+mn-lt"/>
                <a:ea typeface="+mn-ea"/>
                <a:cs typeface="+mn-cs"/>
              </a:rPr>
              <a:t> = Light Industrial</a:t>
            </a:r>
            <a:endParaRPr lang="en-US" sz="2200" noProof="0" dirty="0" smtClean="0"/>
          </a:p>
          <a:p>
            <a:pPr marL="342900" marR="0" lvl="0" indent="-342900" defTabSz="914400" rtl="0" eaLnBrk="1" fontAlgn="auto" latinLnBrk="0" hangingPunct="1">
              <a:lnSpc>
                <a:spcPct val="100000"/>
              </a:lnSpc>
              <a:spcBef>
                <a:spcPct val="20000"/>
              </a:spcBef>
              <a:spcAft>
                <a:spcPts val="0"/>
              </a:spcAft>
              <a:buClrTx/>
              <a:buSzTx/>
              <a:tabLst/>
              <a:defRPr/>
            </a:pPr>
            <a:r>
              <a:rPr lang="en-US" sz="2200" dirty="0" smtClean="0"/>
              <a:t>	I-2 = General Industrial		 MI = Maritime Industrial</a:t>
            </a:r>
            <a:endParaRPr kumimoji="0" lang="en-US" sz="2200" b="0" i="0" u="none" strike="noStrike" kern="1200" cap="none" spc="0" normalizeH="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would make a garden conditional?</a:t>
            </a:r>
            <a:endParaRPr lang="en-US" b="1" dirty="0"/>
          </a:p>
        </p:txBody>
      </p:sp>
      <p:sp>
        <p:nvSpPr>
          <p:cNvPr id="5" name="Content Placeholder 2"/>
          <p:cNvSpPr txBox="1">
            <a:spLocks/>
          </p:cNvSpPr>
          <p:nvPr/>
        </p:nvSpPr>
        <p:spPr>
          <a:xfrm>
            <a:off x="381000" y="1600200"/>
            <a:ext cx="82296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200" b="0" i="0" u="none" strike="noStrike" kern="1200" cap="none" spc="0" normalizeH="0" noProof="0" dirty="0" smtClean="0">
              <a:ln>
                <a:noFill/>
              </a:ln>
              <a:solidFill>
                <a:schemeClr val="tx1"/>
              </a:solidFill>
              <a:effectLst/>
              <a:uLnTx/>
              <a:uFillTx/>
              <a:latin typeface="+mn-lt"/>
              <a:ea typeface="+mn-ea"/>
              <a:cs typeface="+mn-cs"/>
            </a:endParaRPr>
          </a:p>
        </p:txBody>
      </p:sp>
      <p:sp>
        <p:nvSpPr>
          <p:cNvPr id="6" name="Content Placeholder 5"/>
          <p:cNvSpPr>
            <a:spLocks noGrp="1"/>
          </p:cNvSpPr>
          <p:nvPr>
            <p:ph idx="1"/>
          </p:nvPr>
        </p:nvSpPr>
        <p:spPr/>
        <p:txBody>
          <a:bodyPr/>
          <a:lstStyle/>
          <a:p>
            <a:pPr>
              <a:buNone/>
            </a:pPr>
            <a:r>
              <a:rPr lang="en-US" sz="3600" dirty="0" smtClean="0"/>
              <a:t>Community-Managed Open Space uses are conditional if they incorporate:</a:t>
            </a:r>
          </a:p>
          <a:p>
            <a:pPr lvl="2"/>
            <a:r>
              <a:rPr lang="en-US" sz="3200" dirty="0" smtClean="0"/>
              <a:t>On-site composting</a:t>
            </a:r>
          </a:p>
          <a:p>
            <a:pPr lvl="2"/>
            <a:r>
              <a:rPr lang="en-US" sz="3200" dirty="0" smtClean="0"/>
              <a:t>On-site sales, or</a:t>
            </a:r>
          </a:p>
          <a:p>
            <a:pPr lvl="2"/>
            <a:r>
              <a:rPr lang="en-US" sz="3200" dirty="0" smtClean="0"/>
              <a:t>The keeping of animals.</a:t>
            </a:r>
            <a:endParaRPr lang="en-US" sz="4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Permitted Uses</a:t>
            </a:r>
            <a:endParaRPr lang="en-US" b="1" dirty="0"/>
          </a:p>
        </p:txBody>
      </p:sp>
      <p:sp>
        <p:nvSpPr>
          <p:cNvPr id="3" name="Content Placeholder 2"/>
          <p:cNvSpPr>
            <a:spLocks noGrp="1"/>
          </p:cNvSpPr>
          <p:nvPr>
            <p:ph idx="1"/>
          </p:nvPr>
        </p:nvSpPr>
        <p:spPr>
          <a:xfrm>
            <a:off x="381000" y="1143000"/>
            <a:ext cx="8382000" cy="5334000"/>
          </a:xfrm>
        </p:spPr>
        <p:txBody>
          <a:bodyPr>
            <a:noAutofit/>
          </a:bodyPr>
          <a:lstStyle/>
          <a:p>
            <a:r>
              <a:rPr lang="en-US" sz="3600" dirty="0" smtClean="0"/>
              <a:t>A use permit is required before any person may use, for any purpose, previously-vacant land, or make any changes in the authorized use of any land or structure.</a:t>
            </a:r>
          </a:p>
          <a:p>
            <a:r>
              <a:rPr lang="en-US" sz="3600" dirty="0" smtClean="0"/>
              <a:t>As long as use standards are met, permitted uses are allowed by default.  An inspector will review your application and check in with other city agencies.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p:cNvSpPr txBox="1">
            <a:spLocks noChangeArrowheads="1"/>
          </p:cNvSpPr>
          <p:nvPr/>
        </p:nvSpPr>
        <p:spPr bwMode="auto">
          <a:xfrm>
            <a:off x="228600" y="228600"/>
            <a:ext cx="3999271" cy="654025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b="1" dirty="0" smtClean="0">
                <a:latin typeface="Calibri" pitchFamily="34" charset="0"/>
                <a:cs typeface="+mn-cs"/>
              </a:rPr>
              <a:t>Food Context:</a:t>
            </a:r>
            <a:endParaRPr lang="en-US" sz="3200" b="1" dirty="0">
              <a:latin typeface="Calibri" pitchFamily="34" charset="0"/>
              <a:cs typeface="+mn-cs"/>
            </a:endParaRPr>
          </a:p>
          <a:p>
            <a:pPr fontAlgn="auto">
              <a:spcBef>
                <a:spcPts val="0"/>
              </a:spcBef>
              <a:spcAft>
                <a:spcPts val="0"/>
              </a:spcAft>
              <a:defRPr/>
            </a:pPr>
            <a:endParaRPr lang="en-US" sz="1200" b="1" dirty="0">
              <a:latin typeface="Calibri" pitchFamily="34" charset="0"/>
              <a:cs typeface="+mn-cs"/>
            </a:endParaRPr>
          </a:p>
          <a:p>
            <a:pPr marL="236538" indent="-236538" fontAlgn="auto">
              <a:spcBef>
                <a:spcPts val="0"/>
              </a:spcBef>
              <a:spcAft>
                <a:spcPts val="600"/>
              </a:spcAft>
              <a:buFont typeface="Arial" pitchFamily="34" charset="0"/>
              <a:buChar char="•"/>
              <a:defRPr/>
            </a:pPr>
            <a:r>
              <a:rPr lang="en-US" sz="2500" i="1" dirty="0" smtClean="0"/>
              <a:t>Healthy Food Priority Areas:</a:t>
            </a:r>
            <a:r>
              <a:rPr lang="en-US" sz="2500" dirty="0" smtClean="0"/>
              <a:t> healthy food availability limited due to distance from grocery stores, what local stores stock, transportation access, and income</a:t>
            </a:r>
          </a:p>
          <a:p>
            <a:pPr marL="236538" indent="-236538" fontAlgn="auto">
              <a:spcBef>
                <a:spcPts val="0"/>
              </a:spcBef>
              <a:spcAft>
                <a:spcPts val="600"/>
              </a:spcAft>
              <a:buFont typeface="Arial" pitchFamily="34" charset="0"/>
              <a:buChar char="•"/>
              <a:defRPr/>
            </a:pPr>
            <a:r>
              <a:rPr lang="en-US" sz="2500" dirty="0" smtClean="0"/>
              <a:t>~146,000 Baltimore residents live in HFPAs:</a:t>
            </a:r>
          </a:p>
          <a:p>
            <a:pPr marL="693738" lvl="1" indent="-236538">
              <a:spcAft>
                <a:spcPts val="600"/>
              </a:spcAft>
              <a:buFont typeface="Arial" pitchFamily="34" charset="0"/>
              <a:buChar char="•"/>
              <a:defRPr/>
            </a:pPr>
            <a:r>
              <a:rPr lang="en-US" sz="2500" dirty="0" smtClean="0"/>
              <a:t>23.5% overall pop.</a:t>
            </a:r>
          </a:p>
          <a:p>
            <a:pPr marL="693738" lvl="1" indent="-236538">
              <a:spcAft>
                <a:spcPts val="600"/>
              </a:spcAft>
              <a:buFont typeface="Arial" pitchFamily="34" charset="0"/>
              <a:buChar char="•"/>
              <a:defRPr/>
            </a:pPr>
            <a:r>
              <a:rPr lang="en-US" sz="2500" dirty="0" smtClean="0"/>
              <a:t>28.3% of children</a:t>
            </a:r>
          </a:p>
          <a:p>
            <a:pPr marL="693738" lvl="1" indent="-236538">
              <a:spcAft>
                <a:spcPts val="600"/>
              </a:spcAft>
              <a:buFont typeface="Arial" pitchFamily="34" charset="0"/>
              <a:buChar char="•"/>
              <a:defRPr/>
            </a:pPr>
            <a:r>
              <a:rPr lang="en-US" sz="2500" dirty="0" smtClean="0"/>
              <a:t>31.5% of African-American residents</a:t>
            </a:r>
          </a:p>
          <a:p>
            <a:pPr marL="693738" lvl="1" indent="-236538">
              <a:spcAft>
                <a:spcPts val="600"/>
              </a:spcAft>
              <a:buFont typeface="Arial" pitchFamily="34" charset="0"/>
              <a:buChar char="•"/>
              <a:defRPr/>
            </a:pPr>
            <a:r>
              <a:rPr lang="en-US" sz="2500" dirty="0" smtClean="0"/>
              <a:t>8.9% of white residents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0" y="578179"/>
            <a:ext cx="4983848" cy="5841094"/>
          </a:xfrm>
          <a:prstGeom prst="rect">
            <a:avLst/>
          </a:prstGeom>
        </p:spPr>
      </p:pic>
    </p:spTree>
    <p:extLst>
      <p:ext uri="{BB962C8B-B14F-4D97-AF65-F5344CB8AC3E}">
        <p14:creationId xmlns:p14="http://schemas.microsoft.com/office/powerpoint/2010/main" val="3260010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Permitted Uses</a:t>
            </a:r>
            <a:endParaRPr lang="en-US" b="1" dirty="0"/>
          </a:p>
        </p:txBody>
      </p:sp>
      <p:sp>
        <p:nvSpPr>
          <p:cNvPr id="3" name="Content Placeholder 2"/>
          <p:cNvSpPr>
            <a:spLocks noGrp="1"/>
          </p:cNvSpPr>
          <p:nvPr>
            <p:ph idx="1"/>
          </p:nvPr>
        </p:nvSpPr>
        <p:spPr>
          <a:xfrm>
            <a:off x="381000" y="1143000"/>
            <a:ext cx="8382000" cy="5334000"/>
          </a:xfrm>
        </p:spPr>
        <p:txBody>
          <a:bodyPr>
            <a:noAutofit/>
          </a:bodyPr>
          <a:lstStyle/>
          <a:p>
            <a:r>
              <a:rPr lang="en-US" sz="4000" dirty="0"/>
              <a:t>O</a:t>
            </a:r>
            <a:r>
              <a:rPr lang="en-US" sz="4000" dirty="0" smtClean="0"/>
              <a:t>ne-time filing/permit fee of $50-$100, depending on the complexity of your plans.</a:t>
            </a:r>
          </a:p>
          <a:p>
            <a:r>
              <a:rPr lang="en-US" sz="4000" dirty="0" smtClean="0"/>
              <a:t>You must own the site or have permission from the owner, otherwise sites will continue to be considered “temporary uses”.</a:t>
            </a: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Conditional Uses</a:t>
            </a:r>
            <a:endParaRPr lang="en-US" b="1" dirty="0"/>
          </a:p>
        </p:txBody>
      </p:sp>
      <p:sp>
        <p:nvSpPr>
          <p:cNvPr id="3" name="Content Placeholder 2"/>
          <p:cNvSpPr>
            <a:spLocks noGrp="1"/>
          </p:cNvSpPr>
          <p:nvPr>
            <p:ph idx="1"/>
          </p:nvPr>
        </p:nvSpPr>
        <p:spPr>
          <a:xfrm>
            <a:off x="381000" y="914400"/>
            <a:ext cx="8382000" cy="5562600"/>
          </a:xfrm>
        </p:spPr>
        <p:txBody>
          <a:bodyPr>
            <a:noAutofit/>
          </a:bodyPr>
          <a:lstStyle/>
          <a:p>
            <a:r>
              <a:rPr lang="en-US" sz="4000" dirty="0" smtClean="0"/>
              <a:t>A use is conditional when the impact on the public must be considered on a case by case</a:t>
            </a:r>
            <a:r>
              <a:rPr lang="en-US" sz="4000" dirty="0"/>
              <a:t> </a:t>
            </a:r>
            <a:r>
              <a:rPr lang="en-US" sz="4000" dirty="0" smtClean="0"/>
              <a:t>basis.</a:t>
            </a:r>
          </a:p>
          <a:p>
            <a:r>
              <a:rPr lang="en-US" sz="4000" dirty="0" smtClean="0"/>
              <a:t>The Baltimore City Municipal Zoning and Appeals Board conducts a public hearing w/in 75 days of application. A notice of the hearing must be posted on the property by the applicant.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Conditional Uses</a:t>
            </a:r>
            <a:endParaRPr lang="en-US" b="1" dirty="0"/>
          </a:p>
        </p:txBody>
      </p:sp>
      <p:sp>
        <p:nvSpPr>
          <p:cNvPr id="3" name="Content Placeholder 2"/>
          <p:cNvSpPr>
            <a:spLocks noGrp="1"/>
          </p:cNvSpPr>
          <p:nvPr>
            <p:ph idx="1"/>
          </p:nvPr>
        </p:nvSpPr>
        <p:spPr>
          <a:xfrm>
            <a:off x="381000" y="914400"/>
            <a:ext cx="8382000" cy="5562600"/>
          </a:xfrm>
        </p:spPr>
        <p:txBody>
          <a:bodyPr>
            <a:noAutofit/>
          </a:bodyPr>
          <a:lstStyle/>
          <a:p>
            <a:r>
              <a:rPr lang="en-US" sz="3800" dirty="0" smtClean="0"/>
              <a:t>Conditional requests must be approved unless contrary to public interest, detrimental to public welfare, precluded by another law or Urban Renewal Plan, or not in harmony w/ the intent of the Code.</a:t>
            </a:r>
          </a:p>
          <a:p>
            <a:r>
              <a:rPr lang="en-US" sz="3800" dirty="0" smtClean="0"/>
              <a:t>Considerations include </a:t>
            </a:r>
            <a:r>
              <a:rPr lang="en-US" sz="3800" dirty="0"/>
              <a:t>t</a:t>
            </a:r>
            <a:r>
              <a:rPr lang="en-US" sz="3800" dirty="0" smtClean="0"/>
              <a:t>raffic, future development, surrounding uses, accessibility, and preservation.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Conditional Uses</a:t>
            </a:r>
            <a:endParaRPr lang="en-US" b="1" dirty="0"/>
          </a:p>
        </p:txBody>
      </p:sp>
      <p:sp>
        <p:nvSpPr>
          <p:cNvPr id="3" name="Content Placeholder 2"/>
          <p:cNvSpPr>
            <a:spLocks noGrp="1"/>
          </p:cNvSpPr>
          <p:nvPr>
            <p:ph idx="1"/>
          </p:nvPr>
        </p:nvSpPr>
        <p:spPr>
          <a:xfrm>
            <a:off x="381000" y="914400"/>
            <a:ext cx="8382000" cy="5562600"/>
          </a:xfrm>
        </p:spPr>
        <p:txBody>
          <a:bodyPr>
            <a:noAutofit/>
          </a:bodyPr>
          <a:lstStyle/>
          <a:p>
            <a:r>
              <a:rPr lang="en-US" sz="4000" dirty="0" smtClean="0"/>
              <a:t>There is a one-time filing fee of $250. Up to $100 of additional fees may apply, depending on the complexity of your plans.</a:t>
            </a:r>
          </a:p>
          <a:p>
            <a:r>
              <a:rPr lang="en-US" sz="4000" dirty="0" smtClean="0"/>
              <a:t>Conditions may be placed on a conditional use permit, such as on hours of operation, setbacks, and types of activities.</a:t>
            </a:r>
            <a:endParaRPr lang="en-US"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smtClean="0"/>
              <a:t>Use Standards: CMOS</a:t>
            </a:r>
            <a:endParaRPr lang="en-US" b="1" dirty="0"/>
          </a:p>
        </p:txBody>
      </p:sp>
      <p:sp>
        <p:nvSpPr>
          <p:cNvPr id="3" name="Content Placeholder 2"/>
          <p:cNvSpPr>
            <a:spLocks noGrp="1"/>
          </p:cNvSpPr>
          <p:nvPr>
            <p:ph idx="1"/>
          </p:nvPr>
        </p:nvSpPr>
        <p:spPr>
          <a:xfrm>
            <a:off x="457200" y="1219200"/>
            <a:ext cx="8229600" cy="5410200"/>
          </a:xfrm>
        </p:spPr>
        <p:txBody>
          <a:bodyPr>
            <a:noAutofit/>
          </a:bodyPr>
          <a:lstStyle/>
          <a:p>
            <a:pPr>
              <a:buNone/>
            </a:pPr>
            <a:r>
              <a:rPr lang="en-US" sz="2200" b="1" dirty="0" smtClean="0"/>
              <a:t>(1)</a:t>
            </a:r>
            <a:r>
              <a:rPr lang="en-US" sz="2200" dirty="0" smtClean="0"/>
              <a:t> Limited to the </a:t>
            </a:r>
            <a:r>
              <a:rPr lang="en-US" sz="2200" b="1" dirty="0" smtClean="0"/>
              <a:t>cultivation of herbs, fruits, flowers, or vegetables</a:t>
            </a:r>
            <a:r>
              <a:rPr lang="en-US" sz="2200" dirty="0" smtClean="0"/>
              <a:t>, and  may also include community gathering spaces for active or passive recreation, not including playgrounds.</a:t>
            </a:r>
          </a:p>
          <a:p>
            <a:pPr>
              <a:buNone/>
            </a:pPr>
            <a:r>
              <a:rPr lang="en-US" sz="800" dirty="0" smtClean="0"/>
              <a:t> </a:t>
            </a:r>
          </a:p>
          <a:p>
            <a:pPr>
              <a:buNone/>
            </a:pPr>
            <a:r>
              <a:rPr lang="en-US" sz="2200" b="1" dirty="0" smtClean="0"/>
              <a:t>(2)</a:t>
            </a:r>
            <a:r>
              <a:rPr lang="en-US" sz="2200" dirty="0" smtClean="0"/>
              <a:t> Keeping of </a:t>
            </a:r>
            <a:r>
              <a:rPr lang="en-US" sz="2200" b="1" dirty="0" smtClean="0"/>
              <a:t>livestock permitted </a:t>
            </a:r>
            <a:r>
              <a:rPr lang="en-US" sz="2200" dirty="0" smtClean="0"/>
              <a:t>as per Health Department regulations. </a:t>
            </a:r>
          </a:p>
          <a:p>
            <a:pPr>
              <a:buNone/>
            </a:pPr>
            <a:endParaRPr lang="en-US" sz="800" dirty="0" smtClean="0"/>
          </a:p>
          <a:p>
            <a:pPr>
              <a:buNone/>
            </a:pPr>
            <a:r>
              <a:rPr lang="en-US" sz="2200" b="1" dirty="0" smtClean="0"/>
              <a:t>(3)</a:t>
            </a:r>
            <a:r>
              <a:rPr lang="en-US" sz="2200" dirty="0" smtClean="0"/>
              <a:t> For any cultivation of plants for human consumption, the applicant must use imported, </a:t>
            </a:r>
            <a:r>
              <a:rPr lang="en-US" sz="2200" b="1" dirty="0" smtClean="0"/>
              <a:t>clean soil OR</a:t>
            </a:r>
            <a:r>
              <a:rPr lang="en-US" sz="2200" dirty="0" smtClean="0"/>
              <a:t> </a:t>
            </a:r>
            <a:r>
              <a:rPr lang="en-US" sz="2200" b="1" dirty="0" smtClean="0"/>
              <a:t>soil testing </a:t>
            </a:r>
            <a:r>
              <a:rPr lang="en-US" sz="2200" dirty="0" smtClean="0"/>
              <a:t>is required and proposed remediation methodology, if needed, must be presented.</a:t>
            </a:r>
          </a:p>
          <a:p>
            <a:pPr>
              <a:buNone/>
            </a:pPr>
            <a:endParaRPr lang="en-US" sz="800" dirty="0" smtClean="0"/>
          </a:p>
          <a:p>
            <a:pPr>
              <a:buNone/>
            </a:pPr>
            <a:r>
              <a:rPr lang="en-US" sz="2200" b="1" dirty="0" smtClean="0"/>
              <a:t>(4)</a:t>
            </a:r>
            <a:r>
              <a:rPr lang="en-US" sz="2200" dirty="0" smtClean="0"/>
              <a:t> </a:t>
            </a:r>
            <a:r>
              <a:rPr lang="en-US" sz="2200" b="1" dirty="0" smtClean="0"/>
              <a:t>Permanent structures are prohibited</a:t>
            </a:r>
            <a:r>
              <a:rPr lang="en-US" sz="2200" dirty="0" smtClean="0"/>
              <a:t>, but temporary greenhouses, sheds, gazebos, and pergolas, are permitted.</a:t>
            </a:r>
            <a:r>
              <a:rPr lang="en-US" sz="2200" b="1" dirty="0" smtClean="0"/>
              <a:t> </a:t>
            </a:r>
            <a:endParaRPr lang="en-US" sz="2200" dirty="0" smtClean="0"/>
          </a:p>
          <a:p>
            <a:pPr>
              <a:buNone/>
            </a:pPr>
            <a:endParaRPr lang="en-US" sz="800" dirty="0" smtClean="0"/>
          </a:p>
          <a:p>
            <a:pPr>
              <a:buNone/>
            </a:pPr>
            <a:r>
              <a:rPr lang="en-US" sz="2200" b="1" dirty="0" smtClean="0"/>
              <a:t>(5)</a:t>
            </a:r>
            <a:r>
              <a:rPr lang="en-US" sz="2200" dirty="0" smtClean="0"/>
              <a:t> </a:t>
            </a:r>
            <a:r>
              <a:rPr lang="en-US" sz="2200" b="1" dirty="0" smtClean="0"/>
              <a:t>One </a:t>
            </a:r>
            <a:r>
              <a:rPr lang="en-US" sz="2200" b="1" dirty="0" err="1" smtClean="0"/>
              <a:t>farmstand</a:t>
            </a:r>
            <a:r>
              <a:rPr lang="en-US" sz="2200" b="1" dirty="0" smtClean="0"/>
              <a:t> </a:t>
            </a:r>
            <a:r>
              <a:rPr lang="en-US" sz="2200" dirty="0" smtClean="0"/>
              <a:t>per zoning lot is permitted and is limited to sales of items grown at the site, must be stored when the site is not open for public use.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r>
              <a:rPr lang="en-US" b="1" dirty="0" smtClean="0"/>
              <a:t>Use Standards: Urban Ag</a:t>
            </a:r>
            <a:endParaRPr lang="en-US" b="1" dirty="0"/>
          </a:p>
        </p:txBody>
      </p:sp>
      <p:sp>
        <p:nvSpPr>
          <p:cNvPr id="3" name="Content Placeholder 2"/>
          <p:cNvSpPr>
            <a:spLocks noGrp="1"/>
          </p:cNvSpPr>
          <p:nvPr>
            <p:ph idx="1"/>
          </p:nvPr>
        </p:nvSpPr>
        <p:spPr>
          <a:xfrm>
            <a:off x="457200" y="1371600"/>
            <a:ext cx="8229600" cy="5105400"/>
          </a:xfrm>
        </p:spPr>
        <p:txBody>
          <a:bodyPr>
            <a:noAutofit/>
          </a:bodyPr>
          <a:lstStyle/>
          <a:p>
            <a:pPr>
              <a:buNone/>
            </a:pPr>
            <a:r>
              <a:rPr lang="en-US" sz="2200" b="1" dirty="0" smtClean="0"/>
              <a:t>(1)</a:t>
            </a:r>
            <a:r>
              <a:rPr lang="en-US" sz="2200" dirty="0" smtClean="0"/>
              <a:t> Urban </a:t>
            </a:r>
            <a:r>
              <a:rPr lang="en-US" sz="2200" dirty="0" err="1" smtClean="0"/>
              <a:t>ag</a:t>
            </a:r>
            <a:r>
              <a:rPr lang="en-US" sz="2200" dirty="0" smtClean="0"/>
              <a:t> uses that involving the following must submit a </a:t>
            </a:r>
            <a:r>
              <a:rPr lang="en-US" sz="2200" b="1" dirty="0" smtClean="0"/>
              <a:t>management plan </a:t>
            </a:r>
            <a:r>
              <a:rPr lang="en-US" sz="2200" dirty="0" smtClean="0"/>
              <a:t>for approval:</a:t>
            </a:r>
          </a:p>
          <a:p>
            <a:pPr lvl="1"/>
            <a:r>
              <a:rPr lang="en-US" sz="2200" dirty="0" smtClean="0"/>
              <a:t>Animal husbandry</a:t>
            </a:r>
          </a:p>
          <a:p>
            <a:pPr lvl="1"/>
            <a:r>
              <a:rPr lang="en-US" sz="2200" dirty="0" smtClean="0"/>
              <a:t>Processing of food produced on site.</a:t>
            </a:r>
          </a:p>
          <a:p>
            <a:pPr lvl="1"/>
            <a:r>
              <a:rPr lang="en-US" sz="2200" dirty="0" smtClean="0"/>
              <a:t>Spreading of manure, sludge, or other nutrient-rich fertilizers.</a:t>
            </a:r>
          </a:p>
          <a:p>
            <a:pPr lvl="1"/>
            <a:r>
              <a:rPr lang="en-US" sz="2200" dirty="0" smtClean="0"/>
              <a:t>Spraying of agricultural chemicals, including fertilizers, fungicides and pesticides.</a:t>
            </a:r>
          </a:p>
          <a:p>
            <a:pPr lvl="1"/>
            <a:r>
              <a:rPr lang="en-US" sz="2200" dirty="0" smtClean="0"/>
              <a:t>Use of heavy equipment such as tractors. </a:t>
            </a:r>
          </a:p>
          <a:p>
            <a:pPr>
              <a:buNone/>
            </a:pPr>
            <a:r>
              <a:rPr lang="en-US" sz="800" dirty="0" smtClean="0"/>
              <a:t> </a:t>
            </a:r>
          </a:p>
          <a:p>
            <a:pPr>
              <a:buNone/>
            </a:pPr>
            <a:r>
              <a:rPr lang="en-US" sz="2200" b="1" dirty="0" smtClean="0"/>
              <a:t>(2)</a:t>
            </a:r>
            <a:r>
              <a:rPr lang="en-US" sz="2200" dirty="0" smtClean="0"/>
              <a:t> </a:t>
            </a:r>
            <a:r>
              <a:rPr lang="en-US" sz="2200" b="1" dirty="0" smtClean="0"/>
              <a:t>Greenhouses</a:t>
            </a:r>
            <a:r>
              <a:rPr lang="en-US" sz="2200" dirty="0" smtClean="0"/>
              <a:t> </a:t>
            </a:r>
            <a:r>
              <a:rPr lang="en-US" sz="2200" b="1" dirty="0" smtClean="0"/>
              <a:t>are permitted</a:t>
            </a:r>
            <a:r>
              <a:rPr lang="en-US" sz="2200" dirty="0" smtClean="0"/>
              <a:t>, either permanent or temporary.</a:t>
            </a:r>
          </a:p>
          <a:p>
            <a:pPr>
              <a:buNone/>
            </a:pPr>
            <a:endParaRPr lang="en-US" sz="800" dirty="0" smtClean="0"/>
          </a:p>
          <a:p>
            <a:pPr>
              <a:buNone/>
            </a:pPr>
            <a:r>
              <a:rPr lang="en-US" sz="2200" b="1" dirty="0" smtClean="0"/>
              <a:t>(3)</a:t>
            </a:r>
            <a:r>
              <a:rPr lang="en-US" sz="2200" dirty="0" smtClean="0"/>
              <a:t> For any cultivation of plants for human consumption, the applicant must use imported, </a:t>
            </a:r>
            <a:r>
              <a:rPr lang="en-US" sz="2200" b="1" dirty="0" smtClean="0"/>
              <a:t>clean soil OR soil testing </a:t>
            </a:r>
            <a:r>
              <a:rPr lang="en-US" sz="2200" dirty="0" smtClean="0"/>
              <a:t>is required and proposed remediation methodology, if needed, must be presented.</a:t>
            </a:r>
          </a:p>
          <a:p>
            <a:pPr>
              <a:buNone/>
            </a:pPr>
            <a:r>
              <a:rPr lang="en-US" sz="8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 Standards: Urban Ag (cont.)</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sz="2400" b="1" dirty="0" smtClean="0"/>
              <a:t>(4)</a:t>
            </a:r>
            <a:r>
              <a:rPr lang="en-US" sz="2400" dirty="0" smtClean="0"/>
              <a:t> </a:t>
            </a:r>
            <a:r>
              <a:rPr lang="en-US" sz="2400" b="1" dirty="0" smtClean="0"/>
              <a:t>Permanent accessory structures limited </a:t>
            </a:r>
            <a:r>
              <a:rPr lang="en-US" sz="2400" dirty="0" smtClean="0"/>
              <a:t>to tool sheds, shade pavilions, barns, rest-room facilities, planting prep houses, and post-harvest processing facilities.  Buildings must be set back 10 feet from lot lines and must be under 25 feet in height, except for structures designed to capture wind energy which may be taller.</a:t>
            </a:r>
          </a:p>
          <a:p>
            <a:pPr>
              <a:buNone/>
            </a:pPr>
            <a:r>
              <a:rPr lang="en-US" sz="900" b="1" dirty="0" smtClean="0"/>
              <a:t>  </a:t>
            </a:r>
          </a:p>
          <a:p>
            <a:pPr>
              <a:buNone/>
            </a:pPr>
            <a:r>
              <a:rPr lang="en-US" sz="2400" b="1" dirty="0" smtClean="0"/>
              <a:t>(5)</a:t>
            </a:r>
            <a:r>
              <a:rPr lang="en-US" sz="2400" dirty="0" smtClean="0"/>
              <a:t> Combined area of all accessory structures limited to </a:t>
            </a:r>
            <a:r>
              <a:rPr lang="en-US" sz="2400" b="1" dirty="0" smtClean="0"/>
              <a:t>25% of total lot area</a:t>
            </a:r>
            <a:r>
              <a:rPr lang="en-US" sz="2400" dirty="0" smtClean="0"/>
              <a:t>.</a:t>
            </a:r>
          </a:p>
          <a:p>
            <a:pPr>
              <a:buNone/>
            </a:pPr>
            <a:r>
              <a:rPr lang="en-US" sz="900" dirty="0" smtClean="0"/>
              <a:t> </a:t>
            </a:r>
          </a:p>
          <a:p>
            <a:pPr>
              <a:buNone/>
            </a:pPr>
            <a:r>
              <a:rPr lang="en-US" sz="2400" b="1" dirty="0" smtClean="0"/>
              <a:t>(6)</a:t>
            </a:r>
            <a:r>
              <a:rPr lang="en-US" sz="2400" dirty="0" smtClean="0"/>
              <a:t> </a:t>
            </a:r>
            <a:r>
              <a:rPr lang="en-US" sz="2400" b="1" dirty="0" err="1" smtClean="0"/>
              <a:t>Farmstands</a:t>
            </a:r>
            <a:r>
              <a:rPr lang="en-US" sz="2400" b="1" dirty="0" smtClean="0"/>
              <a:t> permitted</a:t>
            </a:r>
            <a:r>
              <a:rPr lang="en-US" sz="2400" dirty="0" smtClean="0"/>
              <a:t>, must be stored when the site is not open for public use.</a:t>
            </a:r>
          </a:p>
          <a:p>
            <a:pPr>
              <a:buNone/>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normAutofit/>
          </a:bodyPr>
          <a:lstStyle/>
          <a:p>
            <a:r>
              <a:rPr lang="en-US" sz="9600" b="1" dirty="0" smtClean="0">
                <a:solidFill>
                  <a:srgbClr val="7030A0"/>
                </a:solidFill>
              </a:rPr>
              <a:t>Animal Husbandry</a:t>
            </a:r>
            <a:endParaRPr lang="en-US" sz="9600" b="1" dirty="0">
              <a:solidFill>
                <a:srgbClr val="7030A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382000" cy="4525963"/>
          </a:xfrm>
        </p:spPr>
        <p:txBody>
          <a:bodyPr>
            <a:normAutofit fontScale="92500" lnSpcReduction="20000"/>
          </a:bodyPr>
          <a:lstStyle/>
          <a:p>
            <a:r>
              <a:rPr lang="en-US" sz="3700" dirty="0" smtClean="0"/>
              <a:t>The Baltimore City Health Department regulates what animals may be kept in the city and the conditions required.</a:t>
            </a:r>
            <a:endParaRPr lang="en-US" sz="1000" dirty="0" smtClean="0"/>
          </a:p>
          <a:p>
            <a:r>
              <a:rPr lang="en-US" sz="3700" dirty="0" smtClean="0"/>
              <a:t>The “Regulations for Wild, Exotic, and Hybrid Animals” were updated in September 2013.</a:t>
            </a:r>
            <a:endParaRPr lang="en-US" sz="1200" dirty="0" smtClean="0"/>
          </a:p>
          <a:p>
            <a:r>
              <a:rPr lang="en-US" sz="3700" dirty="0" smtClean="0"/>
              <a:t>Full text here: </a:t>
            </a:r>
            <a:r>
              <a:rPr lang="en-US" sz="3700" dirty="0">
                <a:hlinkClick r:id="rId2"/>
              </a:rPr>
              <a:t>https://</a:t>
            </a:r>
            <a:r>
              <a:rPr lang="en-US" sz="3700" dirty="0" smtClean="0">
                <a:hlinkClick r:id="rId2"/>
              </a:rPr>
              <a:t>www.baltimoresustainability.org/projects/baltimore-food-policy-initiative/homegrown-baltimore/urban-agriculture-2</a:t>
            </a:r>
            <a:r>
              <a:rPr lang="en-US" sz="3700" dirty="0" smtClean="0"/>
              <a:t> </a:t>
            </a:r>
            <a:r>
              <a:rPr lang="en-US" sz="3700" dirty="0" smtClean="0"/>
              <a:t> </a:t>
            </a:r>
            <a:endParaRPr lang="en-US" sz="3700" dirty="0" smtClean="0"/>
          </a:p>
        </p:txBody>
      </p:sp>
      <p:sp>
        <p:nvSpPr>
          <p:cNvPr id="6" name="Title 5"/>
          <p:cNvSpPr>
            <a:spLocks noGrp="1"/>
          </p:cNvSpPr>
          <p:nvPr>
            <p:ph type="title"/>
          </p:nvPr>
        </p:nvSpPr>
        <p:spPr/>
        <p:txBody>
          <a:bodyPr/>
          <a:lstStyle/>
          <a:p>
            <a:r>
              <a:rPr lang="en-US" b="1" dirty="0" smtClean="0"/>
              <a:t>Updated in 2013</a:t>
            </a:r>
            <a:endParaRPr lang="en-U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r>
              <a:rPr lang="en-US" sz="2800" dirty="0"/>
              <a:t>R</a:t>
            </a:r>
            <a:r>
              <a:rPr lang="en-US" sz="2800" dirty="0" smtClean="0"/>
              <a:t>egister with the MD Dept. of Agriculture.</a:t>
            </a:r>
            <a:endParaRPr lang="en-US" sz="2800" dirty="0"/>
          </a:p>
          <a:p>
            <a:r>
              <a:rPr lang="en-US" sz="2800" dirty="0" smtClean="0"/>
              <a:t>No more than 2 colonies and 1 nucleus colony on lots up to 2,500 square feet.</a:t>
            </a:r>
          </a:p>
          <a:p>
            <a:r>
              <a:rPr lang="en-US" sz="2800" dirty="0" smtClean="0"/>
              <a:t>1 additional colony and 1 additional nucleus colony permitted for every additional 2,500 sf.</a:t>
            </a:r>
          </a:p>
          <a:p>
            <a:r>
              <a:rPr lang="en-US" sz="2800" dirty="0"/>
              <a:t>I</a:t>
            </a:r>
            <a:r>
              <a:rPr lang="en-US" sz="2800" dirty="0" smtClean="0"/>
              <a:t>naccessible to the general public</a:t>
            </a:r>
          </a:p>
          <a:p>
            <a:r>
              <a:rPr lang="en-US" sz="2800" dirty="0"/>
              <a:t>A</a:t>
            </a:r>
            <a:r>
              <a:rPr lang="en-US" sz="2800" dirty="0" smtClean="0"/>
              <a:t>t least 5’ from any lot line except where a solid wall/fence of at least 5’ high is a barrier)</a:t>
            </a:r>
          </a:p>
          <a:p>
            <a:r>
              <a:rPr lang="en-US" sz="2800" dirty="0" smtClean="0"/>
              <a:t>Kept in such a way that they do not unreasonably interfere with surrounding uses and public right of ways.</a:t>
            </a:r>
          </a:p>
        </p:txBody>
      </p:sp>
      <p:sp>
        <p:nvSpPr>
          <p:cNvPr id="6" name="Title 5"/>
          <p:cNvSpPr>
            <a:spLocks noGrp="1"/>
          </p:cNvSpPr>
          <p:nvPr>
            <p:ph type="title"/>
          </p:nvPr>
        </p:nvSpPr>
        <p:spPr>
          <a:xfrm>
            <a:off x="457200" y="0"/>
            <a:ext cx="8229600" cy="1219200"/>
          </a:xfrm>
        </p:spPr>
        <p:txBody>
          <a:bodyPr/>
          <a:lstStyle/>
          <a:p>
            <a:r>
              <a:rPr lang="en-US" b="1" dirty="0" smtClean="0"/>
              <a:t>Honey Bees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p:cNvSpPr txBox="1">
            <a:spLocks noChangeArrowheads="1"/>
          </p:cNvSpPr>
          <p:nvPr/>
        </p:nvSpPr>
        <p:spPr bwMode="auto">
          <a:xfrm>
            <a:off x="228600" y="228600"/>
            <a:ext cx="3999271" cy="652486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b="1" dirty="0" smtClean="0">
                <a:latin typeface="Calibri" pitchFamily="34" charset="0"/>
                <a:cs typeface="+mn-cs"/>
              </a:rPr>
              <a:t>Agriculture Context:</a:t>
            </a:r>
            <a:endParaRPr lang="en-US" sz="3200" b="1" dirty="0">
              <a:latin typeface="Calibri" pitchFamily="34" charset="0"/>
              <a:cs typeface="+mn-cs"/>
            </a:endParaRPr>
          </a:p>
          <a:p>
            <a:pPr fontAlgn="auto">
              <a:spcBef>
                <a:spcPts val="0"/>
              </a:spcBef>
              <a:spcAft>
                <a:spcPts val="0"/>
              </a:spcAft>
              <a:defRPr/>
            </a:pPr>
            <a:endParaRPr lang="en-US" sz="1200" b="1" dirty="0">
              <a:latin typeface="Calibri" pitchFamily="34" charset="0"/>
              <a:cs typeface="+mn-cs"/>
            </a:endParaRPr>
          </a:p>
          <a:p>
            <a:pPr marL="236538" indent="-236538" fontAlgn="auto">
              <a:spcBef>
                <a:spcPts val="0"/>
              </a:spcBef>
              <a:spcAft>
                <a:spcPts val="600"/>
              </a:spcAft>
              <a:buFont typeface="Arial" pitchFamily="34" charset="0"/>
              <a:buChar char="•"/>
              <a:defRPr/>
            </a:pPr>
            <a:r>
              <a:rPr lang="en-US" sz="2800" dirty="0" smtClean="0"/>
              <a:t>We have </a:t>
            </a:r>
            <a:r>
              <a:rPr lang="en-US" sz="2800" dirty="0" err="1" smtClean="0"/>
              <a:t>ID’ed</a:t>
            </a:r>
            <a:r>
              <a:rPr lang="en-US" sz="2800" dirty="0" smtClean="0"/>
              <a:t> 119 food-producing </a:t>
            </a:r>
            <a:r>
              <a:rPr lang="en-US" sz="2800" dirty="0"/>
              <a:t>community gardens &amp;</a:t>
            </a:r>
            <a:r>
              <a:rPr lang="en-US" sz="2800" dirty="0" smtClean="0"/>
              <a:t> </a:t>
            </a:r>
            <a:r>
              <a:rPr lang="en-US" sz="2800" dirty="0"/>
              <a:t>urban farms </a:t>
            </a:r>
            <a:r>
              <a:rPr lang="en-US" sz="2800" dirty="0" smtClean="0"/>
              <a:t>on private &amp; city-owned properties (not including campuses </a:t>
            </a:r>
            <a:r>
              <a:rPr lang="en-US" sz="2800" dirty="0"/>
              <a:t>of schools and faith-based </a:t>
            </a:r>
            <a:r>
              <a:rPr lang="en-US" sz="2800" dirty="0" smtClean="0"/>
              <a:t>institutions)</a:t>
            </a:r>
          </a:p>
          <a:p>
            <a:pPr marL="236538" indent="-236538" fontAlgn="auto">
              <a:spcBef>
                <a:spcPts val="0"/>
              </a:spcBef>
              <a:spcAft>
                <a:spcPts val="600"/>
              </a:spcAft>
              <a:buFont typeface="Arial" pitchFamily="34" charset="0"/>
              <a:buChar char="•"/>
              <a:defRPr/>
            </a:pPr>
            <a:r>
              <a:rPr lang="en-US" sz="2800" dirty="0" smtClean="0"/>
              <a:t>These </a:t>
            </a:r>
            <a:r>
              <a:rPr lang="en-US" sz="2800" dirty="0"/>
              <a:t>sites total ~</a:t>
            </a:r>
            <a:r>
              <a:rPr lang="en-US" sz="2800" dirty="0" smtClean="0"/>
              <a:t>30 </a:t>
            </a:r>
            <a:r>
              <a:rPr lang="en-US" sz="2800" dirty="0"/>
              <a:t>acres </a:t>
            </a:r>
            <a:r>
              <a:rPr lang="en-US" sz="2800" dirty="0" smtClean="0"/>
              <a:t>across 80 neighborhoods</a:t>
            </a:r>
          </a:p>
          <a:p>
            <a:pPr marL="236538" indent="-236538" fontAlgn="auto">
              <a:spcBef>
                <a:spcPts val="0"/>
              </a:spcBef>
              <a:spcAft>
                <a:spcPts val="600"/>
              </a:spcAft>
              <a:buFont typeface="Arial" pitchFamily="34" charset="0"/>
              <a:buChar char="•"/>
              <a:defRPr/>
            </a:pPr>
            <a:r>
              <a:rPr lang="en-US" sz="2800" dirty="0" smtClean="0"/>
              <a:t>Many are in/near HFPAs and address food needs</a:t>
            </a:r>
            <a:endParaRPr lang="en-US" sz="2500" dirty="0" smtClean="0"/>
          </a:p>
        </p:txBody>
      </p:sp>
      <p:pic>
        <p:nvPicPr>
          <p:cNvPr id="6" name="Content Placeholder 3" descr="farmsand gardens.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627" t="1517" r="1493" b="6061"/>
          <a:stretch/>
        </p:blipFill>
        <p:spPr>
          <a:xfrm>
            <a:off x="4203290" y="609600"/>
            <a:ext cx="4780158" cy="5991462"/>
          </a:xfrm>
        </p:spPr>
      </p:pic>
    </p:spTree>
    <p:extLst>
      <p:ext uri="{BB962C8B-B14F-4D97-AF65-F5344CB8AC3E}">
        <p14:creationId xmlns:p14="http://schemas.microsoft.com/office/powerpoint/2010/main" val="156149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r>
              <a:rPr lang="en-US" dirty="0" smtClean="0"/>
              <a:t>Register with the MD Dept. of Agriculture.</a:t>
            </a:r>
            <a:endParaRPr lang="en-US" dirty="0"/>
          </a:p>
          <a:p>
            <a:r>
              <a:rPr lang="en-US" dirty="0" smtClean="0"/>
              <a:t>No more than 4 chickens over 1 month of age on lots smaller than 2,000 square feet.</a:t>
            </a:r>
          </a:p>
          <a:p>
            <a:r>
              <a:rPr lang="en-US" dirty="0"/>
              <a:t>1</a:t>
            </a:r>
            <a:r>
              <a:rPr lang="en-US" dirty="0" smtClean="0"/>
              <a:t> additional chicken may be kept for every 1,000 sf up to a maximum total of 10.</a:t>
            </a:r>
          </a:p>
          <a:p>
            <a:r>
              <a:rPr lang="en-US" dirty="0" smtClean="0"/>
              <a:t>Community gardens and urban farms may apply to keep more chickens, up to a total of 50. Must have a management plan.</a:t>
            </a:r>
          </a:p>
        </p:txBody>
      </p:sp>
      <p:sp>
        <p:nvSpPr>
          <p:cNvPr id="6" name="Title 5"/>
          <p:cNvSpPr>
            <a:spLocks noGrp="1"/>
          </p:cNvSpPr>
          <p:nvPr>
            <p:ph type="title"/>
          </p:nvPr>
        </p:nvSpPr>
        <p:spPr>
          <a:xfrm>
            <a:off x="457200" y="0"/>
            <a:ext cx="8229600" cy="1219200"/>
          </a:xfrm>
        </p:spPr>
        <p:txBody>
          <a:bodyPr/>
          <a:lstStyle/>
          <a:p>
            <a:r>
              <a:rPr lang="en-US" b="1" dirty="0" smtClean="0"/>
              <a:t>Chickens</a:t>
            </a:r>
            <a:endParaRPr lang="en-US"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r>
              <a:rPr lang="en-US" sz="3600" dirty="0" smtClean="0"/>
              <a:t>No roosters.</a:t>
            </a:r>
          </a:p>
          <a:p>
            <a:r>
              <a:rPr lang="en-US" sz="3600" dirty="0" smtClean="0"/>
              <a:t>Sanitary and adequately sized coop or loft which must be clean, moved regularly, allows 2 sf per hen, provides shelter and shade, and is at least 15 feet from any residence.</a:t>
            </a:r>
          </a:p>
          <a:p>
            <a:r>
              <a:rPr lang="en-US" sz="3600" dirty="0" smtClean="0"/>
              <a:t>Must be provided with fresh food and water and cared for if sick or injured.</a:t>
            </a:r>
          </a:p>
        </p:txBody>
      </p:sp>
      <p:sp>
        <p:nvSpPr>
          <p:cNvPr id="6" name="Title 5"/>
          <p:cNvSpPr>
            <a:spLocks noGrp="1"/>
          </p:cNvSpPr>
          <p:nvPr>
            <p:ph type="title"/>
          </p:nvPr>
        </p:nvSpPr>
        <p:spPr>
          <a:xfrm>
            <a:off x="457200" y="0"/>
            <a:ext cx="8229600" cy="1219200"/>
          </a:xfrm>
        </p:spPr>
        <p:txBody>
          <a:bodyPr/>
          <a:lstStyle/>
          <a:p>
            <a:r>
              <a:rPr lang="en-US" b="1" dirty="0" smtClean="0"/>
              <a:t>Chickens</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r>
              <a:rPr lang="en-US" sz="3000" dirty="0" smtClean="0"/>
              <a:t>On lots under 1,000 square feet, no more than 1 breeding pair and 12 rabbits total.</a:t>
            </a:r>
          </a:p>
          <a:p>
            <a:r>
              <a:rPr lang="en-US" sz="3000" dirty="0" smtClean="0"/>
              <a:t>On lots over 1,000 </a:t>
            </a:r>
            <a:r>
              <a:rPr lang="en-US" sz="3000" dirty="0" err="1" smtClean="0"/>
              <a:t>sf</a:t>
            </a:r>
            <a:r>
              <a:rPr lang="en-US" sz="3000" dirty="0" smtClean="0"/>
              <a:t>, no more than 2 breeding pairs and 24 rabbits total.</a:t>
            </a:r>
          </a:p>
          <a:p>
            <a:r>
              <a:rPr lang="en-US" sz="3000" dirty="0" smtClean="0"/>
              <a:t>Sanitary and adequately-sized enclosure or pen which must be clean, moved regularly, allows 3 sf per rabbit, provides shelter and shade, is at least 15 feet from any residence.</a:t>
            </a:r>
          </a:p>
          <a:p>
            <a:r>
              <a:rPr lang="en-US" sz="3000" dirty="0" smtClean="0"/>
              <a:t>Must be provided with fresh food and water and cared for if sick or injured.</a:t>
            </a:r>
          </a:p>
        </p:txBody>
      </p:sp>
      <p:sp>
        <p:nvSpPr>
          <p:cNvPr id="6" name="Title 5"/>
          <p:cNvSpPr>
            <a:spLocks noGrp="1"/>
          </p:cNvSpPr>
          <p:nvPr>
            <p:ph type="title"/>
          </p:nvPr>
        </p:nvSpPr>
        <p:spPr>
          <a:xfrm>
            <a:off x="457200" y="0"/>
            <a:ext cx="8229600" cy="1219200"/>
          </a:xfrm>
        </p:spPr>
        <p:txBody>
          <a:bodyPr/>
          <a:lstStyle/>
          <a:p>
            <a:r>
              <a:rPr lang="en-US" b="1" dirty="0" smtClean="0"/>
              <a:t>Rabbits</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r>
              <a:rPr lang="en-US" sz="3000" dirty="0" smtClean="0"/>
              <a:t>Must be miniature, dwarf, or pygmy breeds.</a:t>
            </a:r>
          </a:p>
          <a:p>
            <a:r>
              <a:rPr lang="en-US" sz="3000" dirty="0" smtClean="0"/>
              <a:t>2 goats plus any offspring under 6 months of age on lots smaller than 20,000 square feet.</a:t>
            </a:r>
          </a:p>
          <a:p>
            <a:r>
              <a:rPr lang="en-US" sz="3000" dirty="0"/>
              <a:t>1</a:t>
            </a:r>
            <a:r>
              <a:rPr lang="en-US" sz="3000" dirty="0" smtClean="0"/>
              <a:t> additional goat for every 5,000 sf after that up to a max. of 6.</a:t>
            </a:r>
          </a:p>
          <a:p>
            <a:r>
              <a:rPr lang="en-US" sz="3000" dirty="0" smtClean="0"/>
              <a:t>Must be dehorned and, for male goats over the age of 6 months, neutered.</a:t>
            </a:r>
          </a:p>
          <a:p>
            <a:r>
              <a:rPr lang="en-US" sz="3000" dirty="0" smtClean="0"/>
              <a:t>At least 150 square feet of permeable space each in fenced, graded, drained, and clean yard.</a:t>
            </a:r>
          </a:p>
          <a:p>
            <a:r>
              <a:rPr lang="en-US" sz="3000" dirty="0" smtClean="0"/>
              <a:t>Must be provided with fresh food and water.</a:t>
            </a:r>
          </a:p>
        </p:txBody>
      </p:sp>
      <p:sp>
        <p:nvSpPr>
          <p:cNvPr id="6" name="Title 5"/>
          <p:cNvSpPr>
            <a:spLocks noGrp="1"/>
          </p:cNvSpPr>
          <p:nvPr>
            <p:ph type="title"/>
          </p:nvPr>
        </p:nvSpPr>
        <p:spPr>
          <a:xfrm>
            <a:off x="457200" y="0"/>
            <a:ext cx="8229600" cy="1219200"/>
          </a:xfrm>
        </p:spPr>
        <p:txBody>
          <a:bodyPr/>
          <a:lstStyle/>
          <a:p>
            <a:r>
              <a:rPr lang="en-US" b="1" dirty="0" smtClean="0"/>
              <a:t>Goats</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Autofit/>
          </a:bodyPr>
          <a:lstStyle/>
          <a:p>
            <a:r>
              <a:rPr lang="en-US" sz="3600" dirty="0" smtClean="0"/>
              <a:t>Must submit a permit application within 10 days of acquiring the animal(s).</a:t>
            </a:r>
          </a:p>
          <a:p>
            <a:r>
              <a:rPr lang="en-US" sz="3600" dirty="0" smtClean="0"/>
              <a:t>Applicant and any employees can’t have been convicted of animal abuse, cruelty, or neglect</a:t>
            </a:r>
          </a:p>
          <a:p>
            <a:r>
              <a:rPr lang="en-US" sz="3600" dirty="0" smtClean="0"/>
              <a:t>Must provide a photo and proof of any relevant vaccinations and health examinations (bees exempt).</a:t>
            </a:r>
          </a:p>
        </p:txBody>
      </p:sp>
      <p:sp>
        <p:nvSpPr>
          <p:cNvPr id="6" name="Title 5"/>
          <p:cNvSpPr>
            <a:spLocks noGrp="1"/>
          </p:cNvSpPr>
          <p:nvPr>
            <p:ph type="title"/>
          </p:nvPr>
        </p:nvSpPr>
        <p:spPr>
          <a:xfrm>
            <a:off x="457200" y="0"/>
            <a:ext cx="8229600" cy="1143000"/>
          </a:xfrm>
        </p:spPr>
        <p:txBody>
          <a:bodyPr/>
          <a:lstStyle/>
          <a:p>
            <a:r>
              <a:rPr lang="en-US" b="1" dirty="0" smtClean="0"/>
              <a:t>Special Rules</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Autofit/>
          </a:bodyPr>
          <a:lstStyle/>
          <a:p>
            <a:r>
              <a:rPr lang="en-US" sz="3600" dirty="0" smtClean="0"/>
              <a:t>Must have permission from property owner(s).</a:t>
            </a:r>
          </a:p>
          <a:p>
            <a:r>
              <a:rPr lang="en-US" sz="3600" dirty="0" smtClean="0"/>
              <a:t>There is a one-time fee of $80 per animal type per address (bees exempt).</a:t>
            </a:r>
          </a:p>
          <a:p>
            <a:r>
              <a:rPr lang="en-US" sz="3600" dirty="0" smtClean="0"/>
              <a:t>Permit is only valid for the location where the animals are normally housed (bees exempt).</a:t>
            </a:r>
          </a:p>
          <a:p>
            <a:r>
              <a:rPr lang="en-US" sz="3600" dirty="0" smtClean="0"/>
              <a:t>Slaughter is prohibited.</a:t>
            </a:r>
          </a:p>
        </p:txBody>
      </p:sp>
      <p:sp>
        <p:nvSpPr>
          <p:cNvPr id="6" name="Title 5"/>
          <p:cNvSpPr>
            <a:spLocks noGrp="1"/>
          </p:cNvSpPr>
          <p:nvPr>
            <p:ph type="title"/>
          </p:nvPr>
        </p:nvSpPr>
        <p:spPr>
          <a:xfrm>
            <a:off x="457200" y="0"/>
            <a:ext cx="8229600" cy="1143000"/>
          </a:xfrm>
        </p:spPr>
        <p:txBody>
          <a:bodyPr/>
          <a:lstStyle/>
          <a:p>
            <a:r>
              <a:rPr lang="en-US" b="1" dirty="0" smtClean="0"/>
              <a:t>Special Rules</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r>
              <a:rPr lang="en-US" sz="3000" dirty="0" smtClean="0"/>
              <a:t>Many other livestock animals, such as sheep, cows, etc. are specifically prohibited by the Health Code, but fish are not mentioned, meaning they may be kept without a city permit.</a:t>
            </a:r>
          </a:p>
          <a:p>
            <a:r>
              <a:rPr lang="en-US" sz="3000" dirty="0" smtClean="0"/>
              <a:t>The Maryland Department of Natural Resources DOES regulate aquaculture for potential impacts on surrounding water bodies. There is a permit required, which is free.</a:t>
            </a:r>
          </a:p>
          <a:p>
            <a:r>
              <a:rPr lang="en-US" sz="3000" dirty="0" smtClean="0"/>
              <a:t>Visit </a:t>
            </a:r>
            <a:r>
              <a:rPr lang="en-US" sz="3000" dirty="0" smtClean="0">
                <a:hlinkClick r:id="rId2"/>
              </a:rPr>
              <a:t>http://dnr.maryland.gov/fisheries/pages/aquaculture/nonshellfish.aspx</a:t>
            </a:r>
            <a:r>
              <a:rPr lang="en-US" sz="3000" dirty="0" smtClean="0"/>
              <a:t> to learn more.</a:t>
            </a:r>
            <a:r>
              <a:rPr lang="en-US" sz="2800" dirty="0" smtClean="0"/>
              <a:t/>
            </a:r>
            <a:br>
              <a:rPr lang="en-US" sz="2800" dirty="0" smtClean="0"/>
            </a:br>
            <a:endParaRPr lang="en-US" sz="3000" dirty="0" smtClean="0"/>
          </a:p>
        </p:txBody>
      </p:sp>
      <p:sp>
        <p:nvSpPr>
          <p:cNvPr id="6" name="Title 5"/>
          <p:cNvSpPr>
            <a:spLocks noGrp="1"/>
          </p:cNvSpPr>
          <p:nvPr>
            <p:ph type="title"/>
          </p:nvPr>
        </p:nvSpPr>
        <p:spPr>
          <a:xfrm>
            <a:off x="457200" y="152400"/>
            <a:ext cx="8229600" cy="990600"/>
          </a:xfrm>
        </p:spPr>
        <p:txBody>
          <a:bodyPr/>
          <a:lstStyle/>
          <a:p>
            <a:r>
              <a:rPr lang="en-US" b="1" dirty="0" smtClean="0"/>
              <a:t>What about fish?</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normAutofit/>
          </a:bodyPr>
          <a:lstStyle/>
          <a:p>
            <a:r>
              <a:rPr lang="en-US" sz="9600" b="1" dirty="0" smtClean="0">
                <a:solidFill>
                  <a:srgbClr val="7030A0"/>
                </a:solidFill>
              </a:rPr>
              <a:t>Soils Issues</a:t>
            </a:r>
            <a:endParaRPr lang="en-US" sz="9600" b="1" dirty="0">
              <a:solidFill>
                <a:srgbClr val="7030A0"/>
              </a:solidFill>
            </a:endParaRPr>
          </a:p>
        </p:txBody>
      </p:sp>
    </p:spTree>
    <p:extLst>
      <p:ext uri="{BB962C8B-B14F-4D97-AF65-F5344CB8AC3E}">
        <p14:creationId xmlns:p14="http://schemas.microsoft.com/office/powerpoint/2010/main" val="7375756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City Grading Permits</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All disturbances of 5,000 square feet or more in Baltimore are required to receive a grading permit before work begins.</a:t>
            </a:r>
          </a:p>
          <a:p>
            <a:r>
              <a:rPr lang="en-US" sz="4000" dirty="0" smtClean="0"/>
              <a:t>Grading permits require approval from the Department of Public Works, who typically review projects for compliance with </a:t>
            </a:r>
            <a:r>
              <a:rPr lang="en-US" sz="4000" dirty="0" err="1" smtClean="0"/>
              <a:t>stormwater</a:t>
            </a:r>
            <a:r>
              <a:rPr lang="en-US" sz="4000" dirty="0" smtClean="0"/>
              <a:t> management and erosion &amp; sediment control policies.</a:t>
            </a:r>
          </a:p>
        </p:txBody>
      </p:sp>
    </p:spTree>
    <p:extLst>
      <p:ext uri="{BB962C8B-B14F-4D97-AF65-F5344CB8AC3E}">
        <p14:creationId xmlns:p14="http://schemas.microsoft.com/office/powerpoint/2010/main" val="14960993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City Grading Permits</a:t>
            </a:r>
            <a:endParaRPr lang="en-US" b="1" dirty="0"/>
          </a:p>
        </p:txBody>
      </p:sp>
      <p:sp>
        <p:nvSpPr>
          <p:cNvPr id="3" name="Content Placeholder 2"/>
          <p:cNvSpPr>
            <a:spLocks noGrp="1"/>
          </p:cNvSpPr>
          <p:nvPr>
            <p:ph idx="1"/>
          </p:nvPr>
        </p:nvSpPr>
        <p:spPr/>
        <p:txBody>
          <a:bodyPr>
            <a:normAutofit lnSpcReduction="10000"/>
          </a:bodyPr>
          <a:lstStyle/>
          <a:p>
            <a:r>
              <a:rPr lang="en-US" dirty="0"/>
              <a:t>Agriculture is exempt </a:t>
            </a:r>
            <a:r>
              <a:rPr lang="en-US" dirty="0" smtClean="0"/>
              <a:t>from normal state </a:t>
            </a:r>
            <a:r>
              <a:rPr lang="en-US" dirty="0" err="1"/>
              <a:t>Stormwater</a:t>
            </a:r>
            <a:r>
              <a:rPr lang="en-US" dirty="0"/>
              <a:t> Management and Erosion &amp; Sediment </a:t>
            </a:r>
            <a:r>
              <a:rPr lang="en-US" dirty="0" smtClean="0"/>
              <a:t>Control requirements </a:t>
            </a:r>
            <a:r>
              <a:rPr lang="en-US" b="1" i="1" u="sng" dirty="0" smtClean="0"/>
              <a:t>UNDER </a:t>
            </a:r>
            <a:r>
              <a:rPr lang="en-US" b="1" i="1" u="sng" dirty="0"/>
              <a:t>CERTAIN CIRCUMSTANCES AND WITH OTHER PLANS </a:t>
            </a:r>
            <a:r>
              <a:rPr lang="en-US" b="1" i="1" u="sng" dirty="0" smtClean="0"/>
              <a:t>SUBMITTED IN THEIR PLACE</a:t>
            </a:r>
            <a:r>
              <a:rPr lang="en-US" dirty="0" smtClean="0"/>
              <a:t>.</a:t>
            </a:r>
          </a:p>
          <a:p>
            <a:r>
              <a:rPr lang="en-US" dirty="0" smtClean="0"/>
              <a:t>Structures are generally not exempt.</a:t>
            </a:r>
          </a:p>
          <a:p>
            <a:r>
              <a:rPr lang="en-US" dirty="0" smtClean="0"/>
              <a:t>There will likely be special requirements if you are putting hoop houses on land that was formerly pervious (i.e. open soil/grass).</a:t>
            </a:r>
            <a:endParaRPr lang="en-US" dirty="0"/>
          </a:p>
        </p:txBody>
      </p:sp>
    </p:spTree>
    <p:extLst>
      <p:ext uri="{BB962C8B-B14F-4D97-AF65-F5344CB8AC3E}">
        <p14:creationId xmlns:p14="http://schemas.microsoft.com/office/powerpoint/2010/main" val="105806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err="1" smtClean="0"/>
              <a:t>Victorine</a:t>
            </a:r>
            <a:r>
              <a:rPr lang="en-US" sz="3800" b="1" dirty="0" smtClean="0"/>
              <a:t> Q. Adams Community Garden</a:t>
            </a:r>
            <a:endParaRPr lang="en-US" sz="3800" b="1"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356" y="1524000"/>
            <a:ext cx="8139288" cy="4644039"/>
          </a:xfrm>
          <a:prstGeom prst="rect">
            <a:avLst/>
          </a:prstGeom>
        </p:spPr>
      </p:pic>
    </p:spTree>
    <p:extLst>
      <p:ext uri="{BB962C8B-B14F-4D97-AF65-F5344CB8AC3E}">
        <p14:creationId xmlns:p14="http://schemas.microsoft.com/office/powerpoint/2010/main" val="33196470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City Grading Permits</a:t>
            </a:r>
            <a:endParaRPr lang="en-US" dirty="0"/>
          </a:p>
        </p:txBody>
      </p:sp>
      <p:sp>
        <p:nvSpPr>
          <p:cNvPr id="3" name="Content Placeholder 2"/>
          <p:cNvSpPr>
            <a:spLocks noGrp="1"/>
          </p:cNvSpPr>
          <p:nvPr>
            <p:ph idx="1"/>
          </p:nvPr>
        </p:nvSpPr>
        <p:spPr/>
        <p:txBody>
          <a:bodyPr>
            <a:normAutofit lnSpcReduction="10000"/>
          </a:bodyPr>
          <a:lstStyle/>
          <a:p>
            <a:r>
              <a:rPr lang="en-US" dirty="0" smtClean="0"/>
              <a:t>For guidance on your requirements, contact Nathaniel Krause at </a:t>
            </a:r>
            <a:r>
              <a:rPr lang="en-US" dirty="0" smtClean="0">
                <a:hlinkClick r:id="rId2"/>
              </a:rPr>
              <a:t>Nathaniel.Krause@baltimorecity.gov</a:t>
            </a:r>
            <a:r>
              <a:rPr lang="en-US" dirty="0"/>
              <a:t> or </a:t>
            </a:r>
            <a:r>
              <a:rPr lang="en-US" dirty="0" smtClean="0"/>
              <a:t>410-396-0732</a:t>
            </a:r>
          </a:p>
          <a:p>
            <a:r>
              <a:rPr lang="en-US" dirty="0" smtClean="0"/>
              <a:t>For a grading permit: </a:t>
            </a:r>
            <a:r>
              <a:rPr lang="en-US" dirty="0" smtClean="0">
                <a:hlinkClick r:id="rId3"/>
              </a:rPr>
              <a:t>http</a:t>
            </a:r>
            <a:r>
              <a:rPr lang="en-US" dirty="0">
                <a:hlinkClick r:id="rId3"/>
              </a:rPr>
              <a:t>://permits.baltimorecity.gov</a:t>
            </a:r>
            <a:r>
              <a:rPr lang="en-US" dirty="0" smtClean="0">
                <a:hlinkClick r:id="rId3"/>
              </a:rPr>
              <a:t>/</a:t>
            </a:r>
            <a:r>
              <a:rPr lang="en-US" dirty="0" smtClean="0"/>
              <a:t> </a:t>
            </a:r>
            <a:r>
              <a:rPr lang="en-US" dirty="0"/>
              <a:t>or call </a:t>
            </a:r>
            <a:r>
              <a:rPr lang="en-US" dirty="0" smtClean="0"/>
              <a:t>410-396-3360 </a:t>
            </a:r>
            <a:r>
              <a:rPr lang="en-US" dirty="0"/>
              <a:t>or visit the Permits One-Stop Shop on the first floor of the Charles L. Benton Building at 417 E. Fayette Street, 21202.</a:t>
            </a:r>
          </a:p>
        </p:txBody>
      </p:sp>
    </p:spTree>
    <p:extLst>
      <p:ext uri="{BB962C8B-B14F-4D97-AF65-F5344CB8AC3E}">
        <p14:creationId xmlns:p14="http://schemas.microsoft.com/office/powerpoint/2010/main" val="3480460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Soil Safety Management</a:t>
            </a:r>
            <a:endParaRPr lang="en-US" dirty="0"/>
          </a:p>
        </p:txBody>
      </p:sp>
      <p:sp>
        <p:nvSpPr>
          <p:cNvPr id="3" name="Content Placeholder 2"/>
          <p:cNvSpPr>
            <a:spLocks noGrp="1"/>
          </p:cNvSpPr>
          <p:nvPr>
            <p:ph idx="1"/>
          </p:nvPr>
        </p:nvSpPr>
        <p:spPr/>
        <p:txBody>
          <a:bodyPr>
            <a:normAutofit fontScale="92500"/>
          </a:bodyPr>
          <a:lstStyle/>
          <a:p>
            <a:r>
              <a:rPr lang="en-US" dirty="0" smtClean="0"/>
              <a:t>The Johns Hopkins Center for a Livable Future tested soil and produce at 100+ gardens  &amp; farms in Baltimore City and found that 96% were NOT of concern for lead or other heavy metals. </a:t>
            </a:r>
            <a:r>
              <a:rPr lang="en-US" dirty="0"/>
              <a:t>Learn more: </a:t>
            </a:r>
            <a:r>
              <a:rPr lang="en-US" dirty="0">
                <a:hlinkClick r:id="rId2"/>
              </a:rPr>
              <a:t>https://</a:t>
            </a:r>
            <a:r>
              <a:rPr lang="en-US" dirty="0" smtClean="0">
                <a:hlinkClick r:id="rId2"/>
              </a:rPr>
              <a:t>clf.jhsph.edu/projects/urban-agriculture/safe-urban-harvests-study</a:t>
            </a:r>
            <a:r>
              <a:rPr lang="en-US" dirty="0" smtClean="0"/>
              <a:t> </a:t>
            </a:r>
          </a:p>
          <a:p>
            <a:r>
              <a:rPr lang="en-US" dirty="0" smtClean="0"/>
              <a:t>HOWEVER – soil testing is not optional! Just because contamination is relatively rare, doesn’t mean it couldn’t harm you.</a:t>
            </a:r>
            <a:endParaRPr lang="en-US" dirty="0"/>
          </a:p>
        </p:txBody>
      </p:sp>
    </p:spTree>
    <p:extLst>
      <p:ext uri="{BB962C8B-B14F-4D97-AF65-F5344CB8AC3E}">
        <p14:creationId xmlns:p14="http://schemas.microsoft.com/office/powerpoint/2010/main" val="14974624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Soil Safety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Under the new Zoning Code, Community-Managed Open Spaces and Urban Agriculture sites using existing soils will be required to submit a Soil Safety Plan.</a:t>
            </a:r>
          </a:p>
          <a:p>
            <a:r>
              <a:rPr lang="en-US" dirty="0" smtClean="0"/>
              <a:t>This short document must include:</a:t>
            </a:r>
          </a:p>
          <a:p>
            <a:pPr lvl="1"/>
            <a:r>
              <a:rPr lang="en-US" dirty="0" smtClean="0"/>
              <a:t>Site history</a:t>
            </a:r>
          </a:p>
          <a:p>
            <a:pPr lvl="1"/>
            <a:r>
              <a:rPr lang="en-US" dirty="0" smtClean="0"/>
              <a:t>Information on what testing was done</a:t>
            </a:r>
          </a:p>
          <a:p>
            <a:pPr lvl="1"/>
            <a:r>
              <a:rPr lang="en-US" dirty="0" smtClean="0"/>
              <a:t>Information on any mitigation to be done</a:t>
            </a:r>
          </a:p>
          <a:p>
            <a:r>
              <a:rPr lang="en-US" dirty="0" smtClean="0"/>
              <a:t>Read the guidance document </a:t>
            </a:r>
            <a:r>
              <a:rPr lang="en-US" dirty="0"/>
              <a:t>at </a:t>
            </a:r>
            <a:r>
              <a:rPr lang="en-US" dirty="0">
                <a:hlinkClick r:id="rId2"/>
              </a:rPr>
              <a:t>https://</a:t>
            </a:r>
            <a:r>
              <a:rPr lang="en-US" dirty="0" smtClean="0">
                <a:hlinkClick r:id="rId2"/>
              </a:rPr>
              <a:t>www.baltimoresustainability.org/projects/baltimore-food-policy-initiative/homegrown-baltimore/urban-agriculture-2</a:t>
            </a:r>
            <a:r>
              <a:rPr lang="en-US" dirty="0" smtClean="0"/>
              <a:t> </a:t>
            </a:r>
            <a:endParaRPr lang="en-US" dirty="0"/>
          </a:p>
        </p:txBody>
      </p:sp>
    </p:spTree>
    <p:extLst>
      <p:ext uri="{BB962C8B-B14F-4D97-AF65-F5344CB8AC3E}">
        <p14:creationId xmlns:p14="http://schemas.microsoft.com/office/powerpoint/2010/main" val="36898315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Nutrient Management Plans</a:t>
            </a:r>
            <a:endParaRPr lang="en-US" dirty="0"/>
          </a:p>
        </p:txBody>
      </p:sp>
      <p:sp>
        <p:nvSpPr>
          <p:cNvPr id="3" name="Content Placeholder 2"/>
          <p:cNvSpPr>
            <a:spLocks noGrp="1"/>
          </p:cNvSpPr>
          <p:nvPr>
            <p:ph idx="1"/>
          </p:nvPr>
        </p:nvSpPr>
        <p:spPr/>
        <p:txBody>
          <a:bodyPr>
            <a:normAutofit lnSpcReduction="10000"/>
          </a:bodyPr>
          <a:lstStyle/>
          <a:p>
            <a:r>
              <a:rPr lang="en-US" dirty="0" smtClean="0"/>
              <a:t>Farms that gross over $2,500 per year are required by the State to create Nutrient Management Programs.</a:t>
            </a:r>
          </a:p>
          <a:p>
            <a:r>
              <a:rPr lang="en-US" dirty="0" smtClean="0"/>
              <a:t>The Farm Alliance of Baltimore City, Real Food Farm, and the University of Maryland Extension may be able to provide info.</a:t>
            </a:r>
          </a:p>
          <a:p>
            <a:r>
              <a:rPr lang="en-US" dirty="0" smtClean="0"/>
              <a:t>Learn </a:t>
            </a:r>
            <a:r>
              <a:rPr lang="en-US" dirty="0"/>
              <a:t>more here: </a:t>
            </a:r>
            <a:r>
              <a:rPr lang="en-US" dirty="0">
                <a:hlinkClick r:id="rId2"/>
              </a:rPr>
              <a:t>http://</a:t>
            </a:r>
            <a:r>
              <a:rPr lang="en-US" dirty="0" smtClean="0">
                <a:hlinkClick r:id="rId2"/>
              </a:rPr>
              <a:t>mda.maryland.gov/resource_conservation/Pages/farmer_information.aspx</a:t>
            </a:r>
            <a:r>
              <a:rPr lang="en-US" dirty="0" smtClean="0"/>
              <a:t> </a:t>
            </a:r>
            <a:endParaRPr lang="en-US" dirty="0"/>
          </a:p>
        </p:txBody>
      </p:sp>
    </p:spTree>
    <p:extLst>
      <p:ext uri="{BB962C8B-B14F-4D97-AF65-F5344CB8AC3E}">
        <p14:creationId xmlns:p14="http://schemas.microsoft.com/office/powerpoint/2010/main" val="4217256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normAutofit/>
          </a:bodyPr>
          <a:lstStyle/>
          <a:p>
            <a:r>
              <a:rPr lang="en-US" sz="9600" b="1" dirty="0" smtClean="0">
                <a:solidFill>
                  <a:srgbClr val="7030A0"/>
                </a:solidFill>
              </a:rPr>
              <a:t>Other policies</a:t>
            </a:r>
            <a:endParaRPr lang="en-US" sz="9600" b="1" dirty="0">
              <a:solidFill>
                <a:srgbClr val="7030A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Policies</a:t>
            </a:r>
            <a:endParaRPr lang="en-US" b="1" dirty="0"/>
          </a:p>
        </p:txBody>
      </p:sp>
      <p:sp>
        <p:nvSpPr>
          <p:cNvPr id="3" name="Content Placeholder 2"/>
          <p:cNvSpPr>
            <a:spLocks noGrp="1"/>
          </p:cNvSpPr>
          <p:nvPr>
            <p:ph idx="1"/>
          </p:nvPr>
        </p:nvSpPr>
        <p:spPr/>
        <p:txBody>
          <a:bodyPr>
            <a:noAutofit/>
          </a:bodyPr>
          <a:lstStyle/>
          <a:p>
            <a:r>
              <a:rPr lang="en-US" sz="3600" dirty="0" smtClean="0"/>
              <a:t>No building permits required for hoop houses.</a:t>
            </a:r>
          </a:p>
          <a:p>
            <a:r>
              <a:rPr lang="en-US" sz="3600" dirty="0" smtClean="0"/>
              <a:t>Building permits are required for most other types of structures.</a:t>
            </a:r>
          </a:p>
          <a:p>
            <a:r>
              <a:rPr lang="en-US" sz="3600" dirty="0" smtClean="0"/>
              <a:t>Water access available </a:t>
            </a:r>
            <a:r>
              <a:rPr lang="en-US" sz="3600" dirty="0"/>
              <a:t>for $</a:t>
            </a:r>
            <a:r>
              <a:rPr lang="en-US" sz="3600" dirty="0" smtClean="0"/>
              <a:t>120/year: </a:t>
            </a:r>
            <a:r>
              <a:rPr lang="en-US" sz="3600" dirty="0">
                <a:hlinkClick r:id="rId2"/>
              </a:rPr>
              <a:t>https://</a:t>
            </a:r>
            <a:r>
              <a:rPr lang="en-US" sz="3600" dirty="0" smtClean="0">
                <a:hlinkClick r:id="rId2"/>
              </a:rPr>
              <a:t>dhcd.baltimorecity.gov/nd/adopt-lot-program</a:t>
            </a:r>
            <a:r>
              <a:rPr lang="en-US" sz="3600" dirty="0" smtClean="0"/>
              <a:t> </a:t>
            </a:r>
            <a:endParaRPr lang="en-US" sz="3600" dirty="0"/>
          </a:p>
        </p:txBody>
      </p:sp>
    </p:spTree>
    <p:extLst>
      <p:ext uri="{BB962C8B-B14F-4D97-AF65-F5344CB8AC3E}">
        <p14:creationId xmlns:p14="http://schemas.microsoft.com/office/powerpoint/2010/main" val="3279748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Taxes</a:t>
            </a:r>
            <a:endParaRPr lang="en-US" b="1" dirty="0"/>
          </a:p>
        </p:txBody>
      </p:sp>
      <p:sp>
        <p:nvSpPr>
          <p:cNvPr id="3" name="Content Placeholder 2"/>
          <p:cNvSpPr>
            <a:spLocks noGrp="1"/>
          </p:cNvSpPr>
          <p:nvPr>
            <p:ph idx="1"/>
          </p:nvPr>
        </p:nvSpPr>
        <p:spPr/>
        <p:txBody>
          <a:bodyPr>
            <a:normAutofit/>
          </a:bodyPr>
          <a:lstStyle/>
          <a:p>
            <a:r>
              <a:rPr lang="en-US" sz="3600" dirty="0" smtClean="0"/>
              <a:t>Per State law, land used for agriculture is assessed at $500 per acre, resulting in a very low tax burden.</a:t>
            </a:r>
          </a:p>
          <a:p>
            <a:r>
              <a:rPr lang="en-US" sz="3600" dirty="0" smtClean="0"/>
              <a:t>However, to qualify, sites must be at least three acres in size, which most city sites are not. </a:t>
            </a:r>
            <a:endParaRPr lang="en-US" sz="3600" dirty="0"/>
          </a:p>
        </p:txBody>
      </p:sp>
    </p:spTree>
    <p:extLst>
      <p:ext uri="{BB962C8B-B14F-4D97-AF65-F5344CB8AC3E}">
        <p14:creationId xmlns:p14="http://schemas.microsoft.com/office/powerpoint/2010/main" val="22363501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Taxes</a:t>
            </a:r>
            <a:endParaRPr lang="en-US" b="1" dirty="0"/>
          </a:p>
        </p:txBody>
      </p:sp>
      <p:sp>
        <p:nvSpPr>
          <p:cNvPr id="3" name="Content Placeholder 2"/>
          <p:cNvSpPr>
            <a:spLocks noGrp="1"/>
          </p:cNvSpPr>
          <p:nvPr>
            <p:ph idx="1"/>
          </p:nvPr>
        </p:nvSpPr>
        <p:spPr>
          <a:xfrm>
            <a:off x="457200" y="1447800"/>
            <a:ext cx="8229600" cy="5181600"/>
          </a:xfrm>
        </p:spPr>
        <p:txBody>
          <a:bodyPr>
            <a:normAutofit fontScale="85000" lnSpcReduction="10000"/>
          </a:bodyPr>
          <a:lstStyle/>
          <a:p>
            <a:r>
              <a:rPr lang="en-US" sz="3600" dirty="0" smtClean="0"/>
              <a:t>Baltimore City has a 90% tax credit for urban agriculture.</a:t>
            </a:r>
            <a:endParaRPr lang="en-US" sz="3600" dirty="0"/>
          </a:p>
          <a:p>
            <a:r>
              <a:rPr lang="en-US" sz="3600" dirty="0" smtClean="0"/>
              <a:t>Sites receiving the credit can’t </a:t>
            </a:r>
            <a:r>
              <a:rPr lang="en-US" sz="3600" dirty="0"/>
              <a:t>be used for any other purpose that would normally be subject to </a:t>
            </a:r>
            <a:r>
              <a:rPr lang="en-US" sz="3600" dirty="0" smtClean="0"/>
              <a:t>property tax, such as housing.</a:t>
            </a:r>
            <a:endParaRPr lang="en-US" sz="3600" dirty="0"/>
          </a:p>
          <a:p>
            <a:r>
              <a:rPr lang="en-US" sz="3600" dirty="0" smtClean="0"/>
              <a:t>Sites must </a:t>
            </a:r>
            <a:r>
              <a:rPr lang="en-US" sz="3600" dirty="0"/>
              <a:t>remain a farm for five </a:t>
            </a:r>
            <a:r>
              <a:rPr lang="en-US" sz="3600" dirty="0" smtClean="0"/>
              <a:t>years </a:t>
            </a:r>
            <a:r>
              <a:rPr lang="en-US" sz="3600" dirty="0"/>
              <a:t>or </a:t>
            </a:r>
            <a:r>
              <a:rPr lang="en-US" sz="3600" dirty="0" smtClean="0"/>
              <a:t>else pay </a:t>
            </a:r>
            <a:r>
              <a:rPr lang="en-US" sz="3600" dirty="0"/>
              <a:t>back taxes</a:t>
            </a:r>
            <a:r>
              <a:rPr lang="en-US" sz="3600" dirty="0" smtClean="0"/>
              <a:t>.</a:t>
            </a:r>
          </a:p>
          <a:p>
            <a:r>
              <a:rPr lang="en-US" sz="3600" dirty="0" smtClean="0"/>
              <a:t>Details: </a:t>
            </a:r>
            <a:r>
              <a:rPr lang="en-US" sz="3600" dirty="0" smtClean="0">
                <a:hlinkClick r:id="rId2"/>
              </a:rPr>
              <a:t>http://www.baltimoresustainability.org/projects/baltimore-food-policy-initiative/homegrown-baltimore/urban-agriculture-2/</a:t>
            </a:r>
            <a:r>
              <a:rPr lang="en-US" sz="3600" dirty="0" smtClean="0"/>
              <a:t> </a:t>
            </a:r>
            <a:endParaRPr lang="en-US" sz="3600" dirty="0"/>
          </a:p>
        </p:txBody>
      </p:sp>
    </p:spTree>
    <p:extLst>
      <p:ext uri="{BB962C8B-B14F-4D97-AF65-F5344CB8AC3E}">
        <p14:creationId xmlns:p14="http://schemas.microsoft.com/office/powerpoint/2010/main" val="19517167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1295400"/>
          </a:xfrm>
        </p:spPr>
        <p:txBody>
          <a:bodyPr/>
          <a:lstStyle/>
          <a:p>
            <a:r>
              <a:rPr lang="en-US" b="1" dirty="0" smtClean="0">
                <a:solidFill>
                  <a:srgbClr val="7030A0"/>
                </a:solidFill>
              </a:rPr>
              <a:t>Stay in touch!</a:t>
            </a:r>
          </a:p>
        </p:txBody>
      </p:sp>
      <p:sp>
        <p:nvSpPr>
          <p:cNvPr id="73731" name="Rectangle 3"/>
          <p:cNvSpPr>
            <a:spLocks noGrp="1" noChangeArrowheads="1"/>
          </p:cNvSpPr>
          <p:nvPr>
            <p:ph type="body" idx="1"/>
          </p:nvPr>
        </p:nvSpPr>
        <p:spPr>
          <a:xfrm>
            <a:off x="228600" y="1295400"/>
            <a:ext cx="8763000" cy="4191000"/>
          </a:xfrm>
        </p:spPr>
        <p:txBody>
          <a:bodyPr>
            <a:normAutofit fontScale="25000" lnSpcReduction="20000"/>
          </a:bodyPr>
          <a:lstStyle/>
          <a:p>
            <a:pPr lvl="1">
              <a:buFont typeface="Wingdings" pitchFamily="2" charset="2"/>
              <a:buChar char="Ø"/>
            </a:pPr>
            <a:r>
              <a:rPr lang="en-US" sz="11200" dirty="0" smtClean="0"/>
              <a:t> Contact: 410-396-1670 or </a:t>
            </a:r>
            <a:r>
              <a:rPr lang="en-US" sz="11200" dirty="0" smtClean="0">
                <a:hlinkClick r:id="rId3"/>
              </a:rPr>
              <a:t>abby.cocke@baltimorecity.gov</a:t>
            </a:r>
            <a:r>
              <a:rPr lang="en-US" sz="11200" dirty="0" smtClean="0"/>
              <a:t> </a:t>
            </a:r>
          </a:p>
          <a:p>
            <a:pPr lvl="1">
              <a:buFont typeface="Wingdings" pitchFamily="2" charset="2"/>
              <a:buChar char="Ø"/>
            </a:pPr>
            <a:endParaRPr lang="en-US" sz="4000" dirty="0" smtClean="0"/>
          </a:p>
          <a:p>
            <a:pPr lvl="1">
              <a:buFont typeface="Wingdings" pitchFamily="2" charset="2"/>
              <a:buChar char="Ø"/>
            </a:pPr>
            <a:r>
              <a:rPr lang="en-US" sz="11200" dirty="0" smtClean="0"/>
              <a:t> Website: </a:t>
            </a:r>
            <a:r>
              <a:rPr lang="en-US" sz="11200" dirty="0" smtClean="0">
                <a:hlinkClick r:id="rId4"/>
              </a:rPr>
              <a:t>www.baltimoresustainability.org</a:t>
            </a:r>
            <a:endParaRPr lang="en-US" sz="4000" dirty="0" smtClean="0"/>
          </a:p>
          <a:p>
            <a:pPr lvl="1">
              <a:buNone/>
            </a:pPr>
            <a:endParaRPr lang="en-US" sz="4000" dirty="0" smtClean="0"/>
          </a:p>
          <a:p>
            <a:pPr lvl="1">
              <a:buFont typeface="Wingdings" pitchFamily="2" charset="2"/>
              <a:buChar char="Ø"/>
            </a:pPr>
            <a:r>
              <a:rPr lang="en-US" sz="11200" dirty="0" smtClean="0"/>
              <a:t> Commission on Sustainability Meetings: 3</a:t>
            </a:r>
            <a:r>
              <a:rPr lang="en-US" sz="11200" baseline="30000" dirty="0" smtClean="0"/>
              <a:t>rd</a:t>
            </a:r>
            <a:r>
              <a:rPr lang="en-US" sz="11200" dirty="0" smtClean="0"/>
              <a:t> Wed of every month, 4-6pm, open to the public at </a:t>
            </a:r>
            <a:r>
              <a:rPr lang="en-US" sz="11200" dirty="0" smtClean="0">
                <a:hlinkClick r:id="rId5"/>
              </a:rPr>
              <a:t>https</a:t>
            </a:r>
            <a:r>
              <a:rPr lang="en-US" sz="11200" dirty="0">
                <a:hlinkClick r:id="rId5"/>
              </a:rPr>
              <a:t>://</a:t>
            </a:r>
            <a:r>
              <a:rPr lang="en-US" sz="11200" dirty="0" smtClean="0">
                <a:hlinkClick r:id="rId5"/>
              </a:rPr>
              <a:t>livestream.com/accounts/17371294</a:t>
            </a:r>
            <a:r>
              <a:rPr lang="en-US" sz="11200" dirty="0" smtClean="0"/>
              <a:t> </a:t>
            </a:r>
          </a:p>
          <a:p>
            <a:pPr lvl="1">
              <a:buFont typeface="Wingdings" pitchFamily="2" charset="2"/>
              <a:buChar char="Ø"/>
            </a:pPr>
            <a:endParaRPr lang="en-US" sz="4000" dirty="0" smtClean="0"/>
          </a:p>
          <a:p>
            <a:pPr lvl="1">
              <a:buFont typeface="Wingdings" pitchFamily="2" charset="2"/>
              <a:buChar char="Ø"/>
            </a:pPr>
            <a:r>
              <a:rPr lang="en-US" sz="11200" dirty="0" smtClean="0"/>
              <a:t> Facebook: </a:t>
            </a:r>
            <a:r>
              <a:rPr lang="en-US" sz="11200" dirty="0" smtClean="0">
                <a:hlinkClick r:id="rId6"/>
              </a:rPr>
              <a:t>www.facebook.com/baltimoresustainability</a:t>
            </a:r>
            <a:endParaRPr lang="en-US" sz="11200" dirty="0" smtClean="0"/>
          </a:p>
          <a:p>
            <a:pPr lvl="1">
              <a:buNone/>
            </a:pPr>
            <a:endParaRPr lang="en-US" sz="4000" dirty="0" smtClean="0"/>
          </a:p>
          <a:p>
            <a:pPr lvl="1">
              <a:buFont typeface="Wingdings" pitchFamily="2" charset="2"/>
              <a:buChar char="Ø"/>
            </a:pPr>
            <a:r>
              <a:rPr lang="en-US" sz="11200" dirty="0" smtClean="0"/>
              <a:t> Twitter &amp; Instagram: @</a:t>
            </a:r>
            <a:r>
              <a:rPr lang="en-US" sz="11200" dirty="0" err="1" smtClean="0"/>
              <a:t>SustainBmore</a:t>
            </a:r>
            <a:endParaRPr lang="en-US" sz="4000" dirty="0" smtClean="0"/>
          </a:p>
          <a:p>
            <a:pPr marL="457200" lvl="1" indent="0">
              <a:buNone/>
            </a:pPr>
            <a:endParaRPr lang="en-US" sz="4000" dirty="0" smtClean="0"/>
          </a:p>
          <a:p>
            <a:pPr lvl="1">
              <a:buFont typeface="Wingdings" pitchFamily="2" charset="2"/>
              <a:buChar char="Ø"/>
            </a:pPr>
            <a:r>
              <a:rPr lang="en-US" sz="11200" dirty="0" smtClean="0"/>
              <a:t> Monthly Newsletter: Sign up on our website or email us at </a:t>
            </a:r>
            <a:r>
              <a:rPr lang="en-US" sz="11200" dirty="0" smtClean="0">
                <a:hlinkClick r:id="rId7"/>
              </a:rPr>
              <a:t>sustainability@baltimorecity.gov</a:t>
            </a:r>
            <a:r>
              <a:rPr lang="en-US" sz="11200" dirty="0" smtClean="0"/>
              <a:t> </a:t>
            </a:r>
          </a:p>
          <a:p>
            <a:pPr lvl="1">
              <a:buFont typeface="Wingdings" pitchFamily="2" charset="2"/>
              <a:buChar char="Ø"/>
            </a:pP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Duncan Street Miracle Garden</a:t>
            </a: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813" y="1417638"/>
            <a:ext cx="7792373" cy="4876800"/>
          </a:xfrm>
          <a:prstGeom prst="rect">
            <a:avLst/>
          </a:prstGeom>
        </p:spPr>
      </p:pic>
    </p:spTree>
    <p:extLst>
      <p:ext uri="{BB962C8B-B14F-4D97-AF65-F5344CB8AC3E}">
        <p14:creationId xmlns:p14="http://schemas.microsoft.com/office/powerpoint/2010/main" val="335542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Whitelock</a:t>
            </a:r>
            <a:r>
              <a:rPr lang="en-US" b="1" dirty="0" smtClean="0"/>
              <a:t> Community Farm</a:t>
            </a:r>
            <a:endParaRPr lang="en-U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676400"/>
            <a:ext cx="8413518" cy="4388269"/>
          </a:xfrm>
          <a:prstGeom prst="rect">
            <a:avLst/>
          </a:prstGeom>
        </p:spPr>
      </p:pic>
    </p:spTree>
    <p:extLst>
      <p:ext uri="{BB962C8B-B14F-4D97-AF65-F5344CB8AC3E}">
        <p14:creationId xmlns:p14="http://schemas.microsoft.com/office/powerpoint/2010/main" val="3278994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 Food Farm Mobile Market</a:t>
            </a:r>
            <a:endParaRPr lang="en-US" b="1" dirty="0"/>
          </a:p>
        </p:txBody>
      </p:sp>
      <p:pic>
        <p:nvPicPr>
          <p:cNvPr id="6" name="Picture 5" descr="farm3.jpg"/>
          <p:cNvPicPr>
            <a:picLocks noChangeAspect="1"/>
          </p:cNvPicPr>
          <p:nvPr/>
        </p:nvPicPr>
        <p:blipFill>
          <a:blip r:embed="rId2" cstate="print"/>
          <a:stretch>
            <a:fillRect/>
          </a:stretch>
        </p:blipFill>
        <p:spPr>
          <a:xfrm>
            <a:off x="381000" y="1524000"/>
            <a:ext cx="8348060" cy="4648200"/>
          </a:xfrm>
          <a:prstGeom prst="rect">
            <a:avLst/>
          </a:prstGeom>
        </p:spPr>
      </p:pic>
    </p:spTree>
    <p:extLst>
      <p:ext uri="{BB962C8B-B14F-4D97-AF65-F5344CB8AC3E}">
        <p14:creationId xmlns:p14="http://schemas.microsoft.com/office/powerpoint/2010/main" val="3343895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2963</Words>
  <Application>Microsoft Office PowerPoint</Application>
  <PresentationFormat>On-screen Show (4:3)</PresentationFormat>
  <Paragraphs>307</Paragraphs>
  <Slides>68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Office Theme</vt:lpstr>
      <vt:lpstr>Urban Agriculture in Baltimore City: Context, Resources, &amp; Regulations   </vt:lpstr>
      <vt:lpstr>PowerPoint Presentation</vt:lpstr>
      <vt:lpstr>PowerPoint Presentation</vt:lpstr>
      <vt:lpstr>PowerPoint Presentation</vt:lpstr>
      <vt:lpstr>PowerPoint Presentation</vt:lpstr>
      <vt:lpstr>Victorine Q. Adams Community Garden</vt:lpstr>
      <vt:lpstr>Duncan Street Miracle Garden</vt:lpstr>
      <vt:lpstr>Whitelock Community Farm</vt:lpstr>
      <vt:lpstr>Real Food Farm Mobile Market</vt:lpstr>
      <vt:lpstr>The Greener Garden</vt:lpstr>
      <vt:lpstr>The Plantation Park Heights Urban Garden</vt:lpstr>
      <vt:lpstr>PowerPoint Presentation</vt:lpstr>
      <vt:lpstr>PowerPoint Presentation</vt:lpstr>
      <vt:lpstr>PowerPoint Presentation</vt:lpstr>
      <vt:lpstr>PowerPoint Presentation</vt:lpstr>
      <vt:lpstr>PowerPoint Presentation</vt:lpstr>
      <vt:lpstr>Covid-19 Context</vt:lpstr>
      <vt:lpstr>Future Areas for Policy Work</vt:lpstr>
      <vt:lpstr>Resources</vt:lpstr>
      <vt:lpstr>Black Yield Institute</vt:lpstr>
      <vt:lpstr>Farm Alliance of Baltimore</vt:lpstr>
      <vt:lpstr>Beginning Farmer Training Program</vt:lpstr>
      <vt:lpstr>Black Church Food Security Network</vt:lpstr>
      <vt:lpstr>UME Master Gardeners</vt:lpstr>
      <vt:lpstr>Baltimore Green Space</vt:lpstr>
      <vt:lpstr>And much more!</vt:lpstr>
      <vt:lpstr>Accessing City-Owned Land</vt:lpstr>
      <vt:lpstr>Adopt a Lot Program</vt:lpstr>
      <vt:lpstr>Adopt a Lot Program</vt:lpstr>
      <vt:lpstr>PowerPoint Presentation</vt:lpstr>
      <vt:lpstr> Land Assessment </vt:lpstr>
      <vt:lpstr>Pre-Qualification Application https://www.baltimoresustainability.org/projects/baltimore-food-policy-initiative/homegrown-baltimore/urban-agriculture-2  </vt:lpstr>
      <vt:lpstr>Zoning and Permitting</vt:lpstr>
      <vt:lpstr>What Changed?</vt:lpstr>
      <vt:lpstr>Definitions</vt:lpstr>
      <vt:lpstr>Definitions</vt:lpstr>
      <vt:lpstr>Where are they allowed?</vt:lpstr>
      <vt:lpstr>What would make a garden conditional?</vt:lpstr>
      <vt:lpstr>Permitted Uses</vt:lpstr>
      <vt:lpstr>Permitted Uses</vt:lpstr>
      <vt:lpstr>Conditional Uses</vt:lpstr>
      <vt:lpstr>Conditional Uses</vt:lpstr>
      <vt:lpstr>Conditional Uses</vt:lpstr>
      <vt:lpstr>Use Standards: CMOS</vt:lpstr>
      <vt:lpstr>Use Standards: Urban Ag</vt:lpstr>
      <vt:lpstr>Use Standards: Urban Ag (cont.)</vt:lpstr>
      <vt:lpstr>Animal Husbandry</vt:lpstr>
      <vt:lpstr>Updated in 2013</vt:lpstr>
      <vt:lpstr>Honey Bees</vt:lpstr>
      <vt:lpstr>Chickens</vt:lpstr>
      <vt:lpstr>Chickens</vt:lpstr>
      <vt:lpstr>Rabbits</vt:lpstr>
      <vt:lpstr>Goats</vt:lpstr>
      <vt:lpstr>Special Rules</vt:lpstr>
      <vt:lpstr>Special Rules</vt:lpstr>
      <vt:lpstr>What about fish?</vt:lpstr>
      <vt:lpstr>Soils Issues</vt:lpstr>
      <vt:lpstr>City Grading Permits</vt:lpstr>
      <vt:lpstr>City Grading Permits</vt:lpstr>
      <vt:lpstr>City Grading Permits</vt:lpstr>
      <vt:lpstr>Soil Safety Management</vt:lpstr>
      <vt:lpstr>Soil Safety Management</vt:lpstr>
      <vt:lpstr>State Nutrient Management Plans</vt:lpstr>
      <vt:lpstr>Other policies</vt:lpstr>
      <vt:lpstr>Other Policies</vt:lpstr>
      <vt:lpstr>Taxes</vt:lpstr>
      <vt:lpstr>Taxes</vt:lpstr>
      <vt:lpstr>Stay in touch!</vt:lpstr>
    </vt:vector>
  </TitlesOfParts>
  <Company>City of Baltimore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Homegrown Baltimore: Grow Local, Buy Local, Eat Local</dc:title>
  <dc:creator>Abby.Cocke</dc:creator>
  <cp:lastModifiedBy>Abby</cp:lastModifiedBy>
  <cp:revision>92</cp:revision>
  <dcterms:created xsi:type="dcterms:W3CDTF">2012-04-03T20:39:34Z</dcterms:created>
  <dcterms:modified xsi:type="dcterms:W3CDTF">2021-11-10T16:54:41Z</dcterms:modified>
</cp:coreProperties>
</file>