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0" r:id="rId2"/>
    <p:sldId id="311" r:id="rId3"/>
    <p:sldId id="326" r:id="rId4"/>
    <p:sldId id="331" r:id="rId5"/>
    <p:sldId id="336" r:id="rId6"/>
    <p:sldId id="335" r:id="rId7"/>
    <p:sldId id="322" r:id="rId8"/>
    <p:sldId id="334" r:id="rId9"/>
    <p:sldId id="301" r:id="rId10"/>
    <p:sldId id="304" r:id="rId11"/>
    <p:sldId id="303" r:id="rId12"/>
    <p:sldId id="305" r:id="rId13"/>
    <p:sldId id="327" r:id="rId14"/>
    <p:sldId id="299" r:id="rId15"/>
    <p:sldId id="298" r:id="rId16"/>
    <p:sldId id="306" r:id="rId17"/>
    <p:sldId id="307" r:id="rId18"/>
    <p:sldId id="329" r:id="rId19"/>
    <p:sldId id="281" r:id="rId20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Shepter" initials="B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B60"/>
    <a:srgbClr val="4CA585"/>
    <a:srgbClr val="96CA3C"/>
    <a:srgbClr val="82BE42"/>
    <a:srgbClr val="CBE5D9"/>
    <a:srgbClr val="BFDECF"/>
    <a:srgbClr val="A1CFBB"/>
    <a:srgbClr val="80BF40"/>
    <a:srgbClr val="9A9B9E"/>
    <a:srgbClr val="B4C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86423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20153730783655E-2"/>
          <c:y val="0.10214518324098376"/>
          <c:w val="0.92176556055493064"/>
          <c:h val="0.756122047244094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2DEE-4D0D-8DA6-EAB6FA30289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DEE-4D0D-8DA6-EAB6FA30289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2DEE-4D0D-8DA6-EAB6FA30289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BB-4D91-91CA-7DEDBA309B1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ABB-4D91-91CA-7DEDBA309B1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BB-4D91-91CA-7DEDBA309B1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ABB-4D91-91CA-7DEDBA309B1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BB-4D91-91CA-7DEDBA309B1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ABB-4D91-91CA-7DEDBA309B1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BB-4D91-91CA-7DEDBA309B1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ABB-4D91-91CA-7DEDBA309B1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BB-4D91-91CA-7DEDBA309B1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ABB-4D91-91CA-7DEDBA309B1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BB-4D91-91CA-7DEDBA309B11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ABB-4D91-91CA-7DEDBA309B1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ABB-4D91-91CA-7DEDBA309B1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ABB-4D91-91CA-7DEDBA309B11}"/>
              </c:ext>
            </c:extLst>
          </c:dPt>
          <c:dLbls>
            <c:dLbl>
              <c:idx val="13"/>
              <c:layout>
                <c:manualLayout>
                  <c:x val="-0.36151757249855965"/>
                  <c:y val="4.736533994433348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 </a:t>
                    </a:r>
                    <a:r>
                      <a:rPr lang="en-US" sz="2400" baseline="0" dirty="0" smtClean="0"/>
                      <a:t>-53.9%</a:t>
                    </a:r>
                    <a:endParaRPr lang="en-US" baseline="0" dirty="0" smtClean="0"/>
                  </a:p>
                </c:rich>
              </c:tx>
              <c:spPr>
                <a:xfrm>
                  <a:off x="2060270" y="3324575"/>
                  <a:ext cx="1667949" cy="449304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9475"/>
                        <a:gd name="adj2" fmla="val 795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236817958730766"/>
                      <c:h val="9.05743454297354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ABB-4D91-91CA-7DEDBA309B11}"/>
                </c:ext>
              </c:extLst>
            </c:dLbl>
            <c:dLbl>
              <c:idx val="22"/>
              <c:layout>
                <c:manualLayout>
                  <c:x val="-4.3360433604336078E-3"/>
                  <c:y val="-0.129288046798979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 </a:t>
                    </a:r>
                    <a:fld id="{E7FA22D9-7621-4F3D-83DE-EB76D5386A56}" type="VALUE">
                      <a:rPr lang="en-US" sz="2400" baseline="0"/>
                      <a:pPr>
                        <a:defRPr/>
                      </a:pPr>
                      <a:t>[VALUE]</a:t>
                    </a:fld>
                    <a:endParaRPr lang="en-US" baseline="0" dirty="0" smtClean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708529116787231"/>
                      <c:h val="9.70908682602440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ABB-4D91-91CA-7DEDBA309B1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Sheet1!$A$1:$A$23</c:f>
              <c:strCache>
                <c:ptCount val="23"/>
                <c:pt idx="0">
                  <c:v>8-Feb</c:v>
                </c:pt>
                <c:pt idx="1">
                  <c:v>15-Feb</c:v>
                </c:pt>
                <c:pt idx="2">
                  <c:v>22-Feb</c:v>
                </c:pt>
                <c:pt idx="3">
                  <c:v>29-Feb</c:v>
                </c:pt>
                <c:pt idx="4">
                  <c:v>7-Mar</c:v>
                </c:pt>
                <c:pt idx="5">
                  <c:v>14-Mar</c:v>
                </c:pt>
                <c:pt idx="6">
                  <c:v>21-Mar</c:v>
                </c:pt>
                <c:pt idx="7">
                  <c:v>28-Mar</c:v>
                </c:pt>
                <c:pt idx="8">
                  <c:v>4-Apr</c:v>
                </c:pt>
                <c:pt idx="9">
                  <c:v>11-Apr</c:v>
                </c:pt>
                <c:pt idx="10">
                  <c:v>18-Apr</c:v>
                </c:pt>
                <c:pt idx="11">
                  <c:v>25-Apr</c:v>
                </c:pt>
                <c:pt idx="12">
                  <c:v>2-May</c:v>
                </c:pt>
                <c:pt idx="13">
                  <c:v>9-May</c:v>
                </c:pt>
                <c:pt idx="14">
                  <c:v>16-May</c:v>
                </c:pt>
                <c:pt idx="15">
                  <c:v>23-May</c:v>
                </c:pt>
                <c:pt idx="16">
                  <c:v>30-May</c:v>
                </c:pt>
                <c:pt idx="17">
                  <c:v>6-Jun</c:v>
                </c:pt>
                <c:pt idx="18">
                  <c:v>13-Jun</c:v>
                </c:pt>
                <c:pt idx="19">
                  <c:v>20-Jun</c:v>
                </c:pt>
                <c:pt idx="20">
                  <c:v>27-Jun</c:v>
                </c:pt>
                <c:pt idx="21">
                  <c:v>4-Jul</c:v>
                </c:pt>
                <c:pt idx="22">
                  <c:v>11-Jul</c:v>
                </c:pt>
              </c:strCache>
            </c:strRef>
          </c:cat>
          <c:val>
            <c:numRef>
              <c:f>Sheet1!$B$1:$B$23</c:f>
              <c:numCache>
                <c:formatCode>0.0%</c:formatCode>
                <c:ptCount val="23"/>
                <c:pt idx="0">
                  <c:v>0</c:v>
                </c:pt>
                <c:pt idx="1">
                  <c:v>5.6000000000000001E-2</c:v>
                </c:pt>
                <c:pt idx="2">
                  <c:v>0.13700000000000001</c:v>
                </c:pt>
                <c:pt idx="3">
                  <c:v>1.2999999999999999E-2</c:v>
                </c:pt>
                <c:pt idx="4">
                  <c:v>3.1E-2</c:v>
                </c:pt>
                <c:pt idx="5">
                  <c:v>-0.06</c:v>
                </c:pt>
                <c:pt idx="6">
                  <c:v>-0.28499999999999998</c:v>
                </c:pt>
                <c:pt idx="7">
                  <c:v>-0.48399999999999999</c:v>
                </c:pt>
                <c:pt idx="8">
                  <c:v>-0.52400000000000002</c:v>
                </c:pt>
                <c:pt idx="9">
                  <c:v>-0.53900000000000003</c:v>
                </c:pt>
                <c:pt idx="10">
                  <c:v>-0.52300000000000002</c:v>
                </c:pt>
                <c:pt idx="11">
                  <c:v>-0.49</c:v>
                </c:pt>
                <c:pt idx="12">
                  <c:v>-0.48499999999999999</c:v>
                </c:pt>
                <c:pt idx="13">
                  <c:v>-0.443</c:v>
                </c:pt>
                <c:pt idx="14">
                  <c:v>-0.39800000000000002</c:v>
                </c:pt>
                <c:pt idx="15">
                  <c:v>-0.38600000000000001</c:v>
                </c:pt>
                <c:pt idx="16">
                  <c:v>-0.34100000000000003</c:v>
                </c:pt>
                <c:pt idx="17">
                  <c:v>-0.316</c:v>
                </c:pt>
                <c:pt idx="18">
                  <c:v>-0.25700000000000001</c:v>
                </c:pt>
                <c:pt idx="19">
                  <c:v>-0.248</c:v>
                </c:pt>
                <c:pt idx="20">
                  <c:v>-0.20899999999999999</c:v>
                </c:pt>
                <c:pt idx="21">
                  <c:v>-0.14000000000000001</c:v>
                </c:pt>
                <c:pt idx="22">
                  <c:v>-0.22900000000000001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AABB-4D91-91CA-7DEDBA309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6993464"/>
        <c:axId val="556989856"/>
      </c:barChart>
      <c:dateAx>
        <c:axId val="556993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89856"/>
        <c:crosses val="autoZero"/>
        <c:auto val="0"/>
        <c:lblOffset val="100"/>
        <c:baseTimeUnit val="days"/>
      </c:dateAx>
      <c:valAx>
        <c:axId val="55698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9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Share</a:t>
            </a:r>
            <a:r>
              <a:rPr lang="en-US" baseline="0" dirty="0" smtClean="0"/>
              <a:t> of Jobs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EC9-4FB9-A248-159BFF0068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C9-4FB9-A248-159BFF0068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EC9-4FB9-A248-159BFF0068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EC9-4FB9-A248-159BFF0068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EC9-4FB9-A248-159BFF0068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EC9-4FB9-A248-159BFF0068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Restaurants &amp; Bars</c:v>
                </c:pt>
                <c:pt idx="1">
                  <c:v>Other Sensitive Retail</c:v>
                </c:pt>
                <c:pt idx="2">
                  <c:v>Travel &amp; Transportation</c:v>
                </c:pt>
                <c:pt idx="3">
                  <c:v>Entertainment</c:v>
                </c:pt>
                <c:pt idx="4">
                  <c:v>Personal Services</c:v>
                </c:pt>
                <c:pt idx="5">
                  <c:v>Sensitive  Manufacturing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102536</c:v>
                </c:pt>
                <c:pt idx="1">
                  <c:v>62512</c:v>
                </c:pt>
                <c:pt idx="2">
                  <c:v>24852</c:v>
                </c:pt>
                <c:pt idx="3">
                  <c:v>23128</c:v>
                </c:pt>
                <c:pt idx="4">
                  <c:v>20388</c:v>
                </c:pt>
                <c:pt idx="5">
                  <c:v>11505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6-4D04-AB9E-867D4680A87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 Exposed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≤$12.00</c:v>
                </c:pt>
                <c:pt idx="1">
                  <c:v>≤$14.00</c:v>
                </c:pt>
                <c:pt idx="2">
                  <c:v>≤$16.00</c:v>
                </c:pt>
                <c:pt idx="3">
                  <c:v>≥$20.00</c:v>
                </c:pt>
                <c:pt idx="4">
                  <c:v>≥$25.00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62.5</c:v>
                </c:pt>
                <c:pt idx="1">
                  <c:v>43.4</c:v>
                </c:pt>
                <c:pt idx="2">
                  <c:v>32</c:v>
                </c:pt>
                <c:pt idx="3">
                  <c:v>3.3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E-46CF-AD6A-DFD7CE6D4C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 Industries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≤$12.00</c:v>
                </c:pt>
                <c:pt idx="1">
                  <c:v>≤$14.00</c:v>
                </c:pt>
                <c:pt idx="2">
                  <c:v>≤$16.00</c:v>
                </c:pt>
                <c:pt idx="3">
                  <c:v>≥$20.00</c:v>
                </c:pt>
                <c:pt idx="4">
                  <c:v>≥$25.00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37.5</c:v>
                </c:pt>
                <c:pt idx="1">
                  <c:v>56.6</c:v>
                </c:pt>
                <c:pt idx="2">
                  <c:v>68</c:v>
                </c:pt>
                <c:pt idx="3">
                  <c:v>96.7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E-46CF-AD6A-DFD7CE6D4C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3406792"/>
        <c:axId val="633402528"/>
      </c:barChart>
      <c:catAx>
        <c:axId val="63340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402528"/>
        <c:crosses val="autoZero"/>
        <c:auto val="1"/>
        <c:lblAlgn val="ctr"/>
        <c:lblOffset val="100"/>
        <c:noMultiLvlLbl val="0"/>
      </c:catAx>
      <c:valAx>
        <c:axId val="6334025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40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≤$12.00</c:v>
                </c:pt>
                <c:pt idx="1">
                  <c:v>≤$14.00</c:v>
                </c:pt>
                <c:pt idx="2">
                  <c:v>≤$16.00</c:v>
                </c:pt>
                <c:pt idx="3">
                  <c:v>≥$20.00</c:v>
                </c:pt>
                <c:pt idx="4">
                  <c:v>≥$25.00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38.4</c:v>
                </c:pt>
                <c:pt idx="1">
                  <c:v>44.1</c:v>
                </c:pt>
                <c:pt idx="2">
                  <c:v>48.4</c:v>
                </c:pt>
                <c:pt idx="3">
                  <c:v>28.5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E-46CF-AD6A-DFD7CE6D4C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≤$12.00</c:v>
                </c:pt>
                <c:pt idx="1">
                  <c:v>≤$14.00</c:v>
                </c:pt>
                <c:pt idx="2">
                  <c:v>≤$16.00</c:v>
                </c:pt>
                <c:pt idx="3">
                  <c:v>≥$20.00</c:v>
                </c:pt>
                <c:pt idx="4">
                  <c:v>≥$25.00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42.9</c:v>
                </c:pt>
                <c:pt idx="1">
                  <c:v>38.6</c:v>
                </c:pt>
                <c:pt idx="2">
                  <c:v>36.5</c:v>
                </c:pt>
                <c:pt idx="3">
                  <c:v>50.4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E-46CF-AD6A-DFD7CE6D4C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3406792"/>
        <c:axId val="633402528"/>
      </c:barChart>
      <c:catAx>
        <c:axId val="63340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402528"/>
        <c:crosses val="autoZero"/>
        <c:auto val="1"/>
        <c:lblAlgn val="ctr"/>
        <c:lblOffset val="100"/>
        <c:noMultiLvlLbl val="0"/>
      </c:catAx>
      <c:valAx>
        <c:axId val="6334025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40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0.04304</cdr:x>
      <cdr:y>0.73935</cdr:y>
    </cdr:from>
    <cdr:to>
      <cdr:x>1</cdr:x>
      <cdr:y>0.74436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59105" y="3371850"/>
          <a:ext cx="10208895" cy="2286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3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0.03483</cdr:x>
      <cdr:y>0.55263</cdr:y>
    </cdr:from>
    <cdr:to>
      <cdr:x>0.99179</cdr:x>
      <cdr:y>0.55764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71570" y="2520315"/>
          <a:ext cx="10208895" cy="2286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C8809-1592-C347-828D-F7521A97A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198D-2614-455E-AE7F-765FF811FA0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49C3A-5C0F-42C5-B118-BFF26230F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49C3A-5C0F-42C5-B118-BFF26230FC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9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49C3A-5C0F-42C5-B118-BFF26230FC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linkedin.com/company/baltimore-metropolitan-council" TargetMode="External"/><Relationship Id="rId7" Type="http://schemas.openxmlformats.org/officeDocument/2006/relationships/hyperlink" Target="https://twitter.com/BaltoMetroCo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hyperlink" Target="https://www.facebook.com/BaltimoreMetropolitanCouncil" TargetMode="Externa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9885" y="3627517"/>
            <a:ext cx="10671048" cy="670560"/>
          </a:xfrm>
        </p:spPr>
        <p:txBody>
          <a:bodyPr/>
          <a:lstStyle/>
          <a:p>
            <a:r>
              <a:rPr lang="en-US" altLang="en-US" dirty="0" smtClean="0"/>
              <a:t>Presentation Title</a:t>
            </a:r>
            <a:endParaRPr lang="en-US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7907" y="3421542"/>
            <a:ext cx="812800" cy="89669"/>
          </a:xfrm>
          <a:prstGeom prst="rect">
            <a:avLst/>
          </a:prstGeom>
          <a:solidFill>
            <a:srgbClr val="0A3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885" y="4370435"/>
            <a:ext cx="10671048" cy="411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marL="0" indent="0">
              <a:buNone/>
            </a:pPr>
            <a:r>
              <a:rPr lang="en-US" altLang="en-US" sz="2000" dirty="0" smtClean="0"/>
              <a:t>Subtitle</a:t>
            </a:r>
            <a:endParaRPr lang="en-US" altLang="en-US" sz="20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/>
          <a:stretch/>
        </p:blipFill>
        <p:spPr>
          <a:xfrm>
            <a:off x="-9525" y="1249388"/>
            <a:ext cx="5626338" cy="2135975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12192000" cy="137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69" y="274638"/>
            <a:ext cx="106680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2669" y="1828800"/>
            <a:ext cx="10668000" cy="4114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Medium" charset="0"/>
                <a:ea typeface="Roboto Medium" charset="0"/>
                <a:cs typeface="Roboto Medium" charset="0"/>
              </a:defRPr>
            </a:lvl1pPr>
            <a:lvl3pPr>
              <a:defRPr b="0" i="0" baseline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Third level</a:t>
            </a:r>
            <a:br>
              <a:rPr lang="en-US" dirty="0" smtClean="0"/>
            </a:br>
            <a:endParaRPr lang="en-US" dirty="0" smtClean="0"/>
          </a:p>
          <a:p>
            <a:pPr lvl="3"/>
            <a:r>
              <a:rPr lang="en-US" dirty="0" smtClean="0"/>
              <a:t>Fourth level</a:t>
            </a:r>
            <a:br>
              <a:rPr lang="en-US" dirty="0" smtClean="0"/>
            </a:b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7773" y="6447454"/>
            <a:ext cx="1492897" cy="18661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0A3B6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fld id="{4A3303C5-FFFF-4543-80DA-5914E46044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37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6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2669" y="274638"/>
            <a:ext cx="106680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2670" y="1828800"/>
            <a:ext cx="5320108" cy="4114800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Roboto Medium" charset="0"/>
                <a:ea typeface="Roboto Medium" charset="0"/>
                <a:cs typeface="Roboto Medium" charset="0"/>
              </a:defRPr>
            </a:lvl1pPr>
            <a:lvl3pPr>
              <a:defRPr b="0" i="0" baseline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Third level</a:t>
            </a:r>
            <a:br>
              <a:rPr lang="en-US" dirty="0" smtClean="0"/>
            </a:br>
            <a:endParaRPr lang="en-US" dirty="0" smtClean="0"/>
          </a:p>
          <a:p>
            <a:pPr lvl="3"/>
            <a:r>
              <a:rPr lang="en-US" dirty="0" smtClean="0"/>
              <a:t>Fourth level</a:t>
            </a:r>
            <a:br>
              <a:rPr lang="en-US" dirty="0" smtClean="0"/>
            </a:b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7773" y="6447454"/>
            <a:ext cx="1492897" cy="18661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0A3B6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fld id="{4A3303C5-FFFF-4543-80DA-5914E46044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7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05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52670" y="212602"/>
            <a:ext cx="4948543" cy="50913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615853" y="3745132"/>
            <a:ext cx="325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kern="120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chart/graph/table/photo/other</a:t>
            </a:r>
            <a:endParaRPr lang="en-US" sz="1200" b="1" i="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2669" y="957944"/>
            <a:ext cx="10668000" cy="4985657"/>
          </a:xfrm>
          <a:prstGeom prst="rect">
            <a:avLst/>
          </a:prstGeom>
        </p:spPr>
        <p:txBody>
          <a:bodyPr/>
          <a:lstStyle>
            <a:lvl1pPr>
              <a:defRPr sz="1200" b="0" i="0" baseline="0">
                <a:latin typeface="Roboto Medium" charset="0"/>
                <a:ea typeface="Roboto Medium" charset="0"/>
                <a:cs typeface="Roboto Medium" charset="0"/>
              </a:defRPr>
            </a:lvl1pPr>
            <a:lvl3pPr>
              <a:defRPr b="0" i="0" baseline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B76"/>
              </a:buClr>
              <a:buSzTx/>
              <a:buFontTx/>
              <a:buNone/>
              <a:tabLst/>
              <a:defRPr/>
            </a:pPr>
            <a:r>
              <a:rPr lang="en-US" dirty="0" smtClean="0"/>
              <a:t>Video box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7773" y="6447454"/>
            <a:ext cx="1492897" cy="18661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0A3B6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fld id="{4A3303C5-FFFF-4543-80DA-5914E46044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7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"/>
            <a:ext cx="12192000" cy="1396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6680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828800"/>
            <a:ext cx="10668000" cy="4114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Medium" charset="0"/>
                <a:ea typeface="Roboto Medium" charset="0"/>
                <a:cs typeface="Roboto Medium" charset="0"/>
              </a:defRPr>
            </a:lvl1pPr>
            <a:lvl3pPr>
              <a:defRPr b="0" i="0" baseline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Third level</a:t>
            </a:r>
            <a:br>
              <a:rPr lang="en-US" dirty="0" smtClean="0"/>
            </a:br>
            <a:endParaRPr lang="en-US" dirty="0" smtClean="0"/>
          </a:p>
          <a:p>
            <a:pPr lvl="3"/>
            <a:r>
              <a:rPr lang="en-US" dirty="0" smtClean="0"/>
              <a:t>Fourth level</a:t>
            </a:r>
            <a:br>
              <a:rPr lang="en-US" dirty="0" smtClean="0"/>
            </a:b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7773" y="6447454"/>
            <a:ext cx="1492897" cy="18661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0A3B6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fld id="{4A3303C5-FFFF-4543-80DA-5914E46044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613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828800"/>
            <a:ext cx="10668000" cy="4114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Medium" charset="0"/>
                <a:ea typeface="Roboto Medium" charset="0"/>
                <a:cs typeface="Roboto Medium" charset="0"/>
              </a:defRPr>
            </a:lvl1pPr>
            <a:lvl3pPr>
              <a:defRPr b="0" i="0" baseline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Third level</a:t>
            </a:r>
            <a:br>
              <a:rPr lang="en-US" dirty="0" smtClean="0"/>
            </a:br>
            <a:endParaRPr lang="en-US" dirty="0" smtClean="0"/>
          </a:p>
          <a:p>
            <a:pPr lvl="3"/>
            <a:r>
              <a:rPr lang="en-US" dirty="0" smtClean="0"/>
              <a:t>Fourth level</a:t>
            </a:r>
            <a:br>
              <a:rPr lang="en-US" dirty="0" smtClean="0"/>
            </a:b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7773" y="6447454"/>
            <a:ext cx="1492897" cy="18661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0A3B6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fld id="{4A3303C5-FFFF-4543-80DA-5914E46044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6680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7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2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3554" y="3883320"/>
            <a:ext cx="10668000" cy="2043023"/>
          </a:xfrm>
          <a:prstGeom prst="rect">
            <a:avLst/>
          </a:prstGeom>
        </p:spPr>
        <p:txBody>
          <a:bodyPr/>
          <a:lstStyle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spcBef>
                <a:spcPts val="0"/>
              </a:spcBef>
              <a:defRPr sz="12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Third level</a:t>
            </a:r>
            <a:br>
              <a:rPr lang="en-US" dirty="0" smtClean="0"/>
            </a:br>
            <a:endParaRPr lang="en-US" dirty="0" smtClean="0"/>
          </a:p>
          <a:p>
            <a:pPr lvl="3"/>
            <a:r>
              <a:rPr lang="en-US" dirty="0" smtClean="0"/>
              <a:t>Fourth level</a:t>
            </a:r>
            <a:br>
              <a:rPr lang="en-US" dirty="0" smtClean="0"/>
            </a:b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63554" y="1600200"/>
            <a:ext cx="10668000" cy="2043023"/>
          </a:xfrm>
          <a:prstGeom prst="rect">
            <a:avLst/>
          </a:prstGeom>
        </p:spPr>
        <p:txBody>
          <a:bodyPr/>
          <a:lstStyle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spcBef>
                <a:spcPts val="0"/>
              </a:spcBef>
              <a:defRPr sz="12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Third level</a:t>
            </a:r>
            <a:br>
              <a:rPr lang="en-US" dirty="0" smtClean="0"/>
            </a:br>
            <a:endParaRPr lang="en-US" dirty="0" smtClean="0"/>
          </a:p>
          <a:p>
            <a:pPr lvl="3"/>
            <a:r>
              <a:rPr lang="en-US" dirty="0" smtClean="0"/>
              <a:t>Fourth level</a:t>
            </a:r>
            <a:br>
              <a:rPr lang="en-US" dirty="0" smtClean="0"/>
            </a:b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7773" y="6447454"/>
            <a:ext cx="1492897" cy="18661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0A3B6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fld id="{4A3303C5-FFFF-4543-80DA-5914E46044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3554" y="274638"/>
            <a:ext cx="106680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137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051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765109" y="1600200"/>
            <a:ext cx="5381691" cy="4343400"/>
          </a:xfrm>
          <a:prstGeom prst="rect">
            <a:avLst/>
          </a:prstGeom>
        </p:spPr>
        <p:txBody>
          <a:bodyPr/>
          <a:lstStyle>
            <a:lvl4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4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Third level</a:t>
            </a:r>
            <a:br>
              <a:rPr lang="en-US" dirty="0" smtClean="0"/>
            </a:br>
            <a:endParaRPr lang="en-US" dirty="0" smtClean="0"/>
          </a:p>
          <a:p>
            <a:pPr lvl="3"/>
            <a:r>
              <a:rPr lang="en-US" dirty="0" smtClean="0"/>
              <a:t>Fourth level</a:t>
            </a:r>
            <a:br>
              <a:rPr lang="en-US" dirty="0" smtClean="0"/>
            </a:b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350000" y="1600200"/>
            <a:ext cx="5083109" cy="434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66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7773" y="6447454"/>
            <a:ext cx="1492897" cy="186613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0A3B6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fld id="{4A3303C5-FFFF-4543-80DA-5914E46044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7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24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-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4411" y="2260667"/>
            <a:ext cx="8001000" cy="1143000"/>
          </a:xfrm>
        </p:spPr>
        <p:txBody>
          <a:bodyPr/>
          <a:lstStyle/>
          <a:p>
            <a:r>
              <a:rPr lang="en-US" altLang="en-US" dirty="0"/>
              <a:t>For More Information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88214" y="3286203"/>
            <a:ext cx="609600" cy="45719"/>
          </a:xfrm>
          <a:prstGeom prst="rect">
            <a:avLst/>
          </a:prstGeom>
          <a:solidFill>
            <a:srgbClr val="0A3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55" y="4590375"/>
            <a:ext cx="241828" cy="271561"/>
          </a:xfrm>
          <a:prstGeom prst="rect">
            <a:avLst/>
          </a:prstGeom>
        </p:spPr>
      </p:pic>
      <p:pic>
        <p:nvPicPr>
          <p:cNvPr id="19" name="Picture 18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63" y="4590072"/>
            <a:ext cx="241705" cy="272166"/>
          </a:xfrm>
          <a:prstGeom prst="rect">
            <a:avLst/>
          </a:prstGeom>
        </p:spPr>
      </p:pic>
      <p:pic>
        <p:nvPicPr>
          <p:cNvPr id="20" name="Picture 19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2" y="4589946"/>
            <a:ext cx="242591" cy="27241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040034" y="4626128"/>
            <a:ext cx="12779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4CA585"/>
                </a:solidFill>
                <a:latin typeface="Roboto Medium" charset="0"/>
                <a:ea typeface="Roboto Medium" charset="0"/>
                <a:cs typeface="Roboto Medium" charset="0"/>
              </a:rPr>
              <a:t>@BALTOMETROCOUNCIL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209466" y="4626127"/>
            <a:ext cx="1984893" cy="20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4CA585"/>
                </a:solidFill>
                <a:latin typeface="Roboto Medium" charset="0"/>
                <a:ea typeface="Roboto Medium" charset="0"/>
                <a:cs typeface="Roboto Medium" charset="0"/>
              </a:rPr>
              <a:t>@BALTIMORE METROPOLITAN COUNCIL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88353" y="4626127"/>
            <a:ext cx="1984893" cy="20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4CA585"/>
                </a:solidFill>
                <a:latin typeface="Roboto Medium" charset="0"/>
                <a:ea typeface="Roboto Medium" charset="0"/>
                <a:cs typeface="Roboto Medium" charset="0"/>
              </a:rPr>
              <a:t>@BALTIMORE METROPOLITAN COUNCIL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12192000" cy="137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271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5109" y="274638"/>
            <a:ext cx="1066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Roboto</a:t>
            </a:r>
            <a:r>
              <a:rPr lang="en-US" altLang="en-US" dirty="0" smtClean="0"/>
              <a:t> 38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7773" y="6447454"/>
            <a:ext cx="1492897" cy="186613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A3B6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fld id="{4A3303C5-FFFF-4543-80DA-5914E46044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2653"/>
            <a:ext cx="2751699" cy="8953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5" r:id="rId4"/>
    <p:sldLayoutId id="2147483666" r:id="rId5"/>
    <p:sldLayoutId id="2147483655" r:id="rId6"/>
    <p:sldLayoutId id="2147483662" r:id="rId7"/>
    <p:sldLayoutId id="2147483664" r:id="rId8"/>
    <p:sldLayoutId id="2147483667" r:id="rId9"/>
  </p:sldLayoutIdLst>
  <p:transition spd="med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0A3B60"/>
          </a:solidFill>
          <a:effectLst/>
          <a:latin typeface="Roboto" charset="0"/>
          <a:ea typeface="Roboto" charset="0"/>
          <a:cs typeface="Roboto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B7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B7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B7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B7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B7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B7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B7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B7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B76"/>
        </a:buClr>
        <a:buChar char="•"/>
        <a:defRPr sz="2400" b="0" i="0">
          <a:solidFill>
            <a:schemeClr val="tx1"/>
          </a:solidFill>
          <a:latin typeface="Roboto" charset="0"/>
          <a:ea typeface="Roboto" charset="0"/>
          <a:cs typeface="Robot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B76"/>
        </a:buClr>
        <a:buFont typeface="Arial" charset="0"/>
        <a:buChar char="–"/>
        <a:defRPr sz="1800" b="0" i="0">
          <a:solidFill>
            <a:schemeClr val="tx1"/>
          </a:solidFill>
          <a:latin typeface="Roboto" charset="0"/>
          <a:ea typeface="Roboto" charset="0"/>
          <a:cs typeface="Robot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B76"/>
        </a:buClr>
        <a:buSzPct val="50000"/>
        <a:buFont typeface="Wingdings" pitchFamily="2" charset="2"/>
        <a:buChar char="¦"/>
        <a:defRPr sz="1600" b="0" i="0" baseline="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altometro.org/data/baltimore-regional-recovery-dashboard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60476" y="4298077"/>
            <a:ext cx="10671048" cy="4119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en-US" sz="2000" dirty="0" smtClean="0">
                <a:solidFill>
                  <a:srgbClr val="82BE42"/>
                </a:solidFill>
              </a:rPr>
              <a:t>Baltimore City Sustainability Commission</a:t>
            </a:r>
            <a:endParaRPr lang="en-US" altLang="en-US" sz="2000" dirty="0">
              <a:solidFill>
                <a:srgbClr val="82BE42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476" y="3627517"/>
            <a:ext cx="10671048" cy="670560"/>
          </a:xfrm>
        </p:spPr>
        <p:txBody>
          <a:bodyPr/>
          <a:lstStyle/>
          <a:p>
            <a:r>
              <a:rPr lang="en-US" altLang="en-US" dirty="0" smtClean="0"/>
              <a:t>Early Economic Impacts of COVID-19</a:t>
            </a:r>
            <a:endParaRPr lang="en-US" altLang="en-US" dirty="0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60476" y="4846031"/>
            <a:ext cx="106710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 i="1" dirty="0" smtClean="0">
                <a:solidFill>
                  <a:srgbClr val="9A9B9E"/>
                </a:solidFill>
                <a:latin typeface="Roboto" charset="0"/>
                <a:ea typeface="Roboto" charset="0"/>
                <a:cs typeface="Roboto" charset="0"/>
              </a:rPr>
              <a:t>August 19, </a:t>
            </a:r>
            <a:r>
              <a:rPr lang="en-US" altLang="en-US" sz="1200" b="1" i="1" dirty="0" smtClean="0">
                <a:solidFill>
                  <a:srgbClr val="9A9B9E"/>
                </a:solidFill>
                <a:latin typeface="Roboto" charset="0"/>
                <a:ea typeface="Roboto" charset="0"/>
                <a:cs typeface="Roboto" charset="0"/>
              </a:rPr>
              <a:t>2020</a:t>
            </a:r>
            <a:endParaRPr lang="en-US" altLang="en-US" sz="1200" b="1" i="1" dirty="0">
              <a:solidFill>
                <a:srgbClr val="9A9B9E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94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CLAIMS THROUGH APRIL:  ALL INDUSTRIES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669" y="1290685"/>
            <a:ext cx="9860893" cy="53433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611630" y="1165860"/>
            <a:ext cx="771525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183,000 New Claims</a:t>
            </a:r>
            <a:endParaRPr lang="en-US" sz="5400" b="1" cap="none" spc="0" dirty="0">
              <a:ln w="127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949365" y="1417638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43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17638"/>
            <a:ext cx="10627040" cy="52164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CLAIMS THROUGH APRIL:  TOP 3 INDUSTRIES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77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480" y="1417638"/>
            <a:ext cx="10627040" cy="52164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CLAIMS THROUGH APRIL:  TOP 3 INDUSTRIES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9927773" y="1588770"/>
            <a:ext cx="978408" cy="484632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43101" y="1417638"/>
            <a:ext cx="7964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</a:rPr>
              <a:t>1/2 OF ALL UI CLAIMS</a:t>
            </a:r>
            <a:endParaRPr lang="en-US" sz="5400" b="1" dirty="0">
              <a:ln w="22225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151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Exposed Employment Sectors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30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BLS list of industries directly affected by the shutdown orders</a:t>
            </a:r>
          </a:p>
          <a:p>
            <a:r>
              <a:rPr lang="en-US" dirty="0" smtClean="0"/>
              <a:t>244,921 jobs</a:t>
            </a:r>
          </a:p>
          <a:p>
            <a:r>
              <a:rPr lang="en-US" dirty="0" smtClean="0"/>
              <a:t>18.3% of total jobs in the region</a:t>
            </a:r>
          </a:p>
          <a:p>
            <a:r>
              <a:rPr lang="en-US" dirty="0" smtClean="0"/>
              <a:t>Six General Categories</a:t>
            </a:r>
          </a:p>
          <a:p>
            <a:pPr lvl="1"/>
            <a:r>
              <a:rPr lang="en-US" dirty="0" smtClean="0"/>
              <a:t>Restaurants and Bars</a:t>
            </a:r>
          </a:p>
          <a:p>
            <a:pPr lvl="1"/>
            <a:r>
              <a:rPr lang="en-US" dirty="0" smtClean="0"/>
              <a:t>Other Sensitive Retail</a:t>
            </a:r>
          </a:p>
          <a:p>
            <a:pPr lvl="1"/>
            <a:r>
              <a:rPr lang="en-US" dirty="0" smtClean="0"/>
              <a:t>Travel and Transportation</a:t>
            </a:r>
          </a:p>
          <a:p>
            <a:pPr lvl="1"/>
            <a:r>
              <a:rPr lang="en-US" dirty="0" smtClean="0"/>
              <a:t>Entertainment</a:t>
            </a:r>
          </a:p>
          <a:p>
            <a:pPr lvl="1"/>
            <a:r>
              <a:rPr lang="en-US" dirty="0" smtClean="0"/>
              <a:t>Personal Services</a:t>
            </a:r>
          </a:p>
          <a:p>
            <a:pPr lvl="1"/>
            <a:r>
              <a:rPr lang="en-US" dirty="0" smtClean="0"/>
              <a:t>Sensitive Manufacturing</a:t>
            </a:r>
            <a:endParaRPr lang="en-US" dirty="0"/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434869650"/>
              </p:ext>
            </p:extLst>
          </p:nvPr>
        </p:nvGraphicFramePr>
        <p:xfrm>
          <a:off x="5748215" y="1177291"/>
          <a:ext cx="5853235" cy="527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Exposed Employment Sectors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6242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Wage Distribution in Exposed/Other Sectors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669" y="1541565"/>
            <a:ext cx="10323001" cy="45599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2999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68" y="274638"/>
            <a:ext cx="10951651" cy="855662"/>
          </a:xfrm>
        </p:spPr>
        <p:txBody>
          <a:bodyPr/>
          <a:lstStyle/>
          <a:p>
            <a:r>
              <a:rPr lang="en-US" dirty="0" smtClean="0"/>
              <a:t>Baltimore City:  Wage Share by Sector Type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33748"/>
              </p:ext>
            </p:extLst>
          </p:nvPr>
        </p:nvGraphicFramePr>
        <p:xfrm>
          <a:off x="752668" y="1297940"/>
          <a:ext cx="10668000" cy="456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77483" y="1953260"/>
            <a:ext cx="10243185" cy="0"/>
          </a:xfrm>
          <a:prstGeom prst="line">
            <a:avLst/>
          </a:prstGeom>
          <a:ln w="22225">
            <a:solidFill>
              <a:schemeClr val="tx2">
                <a:lumMod val="90000"/>
                <a:lumOff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51300" y="5801123"/>
            <a:ext cx="686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Most Exposed Jobs = 12% of City Jobs</a:t>
            </a:r>
            <a:r>
              <a:rPr lang="en-US" dirty="0" smtClean="0"/>
              <a:t>   </a:t>
            </a:r>
          </a:p>
          <a:p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All Other Sectors = 88% of City Jobs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4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68" y="274638"/>
            <a:ext cx="10951651" cy="1143000"/>
          </a:xfrm>
        </p:spPr>
        <p:txBody>
          <a:bodyPr/>
          <a:lstStyle/>
          <a:p>
            <a:r>
              <a:rPr lang="en-US" dirty="0" smtClean="0"/>
              <a:t>Baltimore City:  Wage Share by Race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724241"/>
              </p:ext>
            </p:extLst>
          </p:nvPr>
        </p:nvGraphicFramePr>
        <p:xfrm>
          <a:off x="752475" y="1577340"/>
          <a:ext cx="10668000" cy="456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77290" y="3543300"/>
            <a:ext cx="10243185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03170" y="6137910"/>
            <a:ext cx="837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Black Employees = 36% of City Workforce   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White Employees = 50.4% of City Workforce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98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Transportation, Labor Market, Unemployment Data</a:t>
            </a:r>
          </a:p>
          <a:p>
            <a:r>
              <a:rPr lang="en-US" dirty="0" smtClean="0"/>
              <a:t>We need feedback and suggestions</a:t>
            </a:r>
          </a:p>
          <a:p>
            <a:r>
              <a:rPr lang="en-US" dirty="0" smtClean="0"/>
              <a:t>1-2 year </a:t>
            </a:r>
            <a:r>
              <a:rPr lang="en-US" u="sng" dirty="0" smtClean="0"/>
              <a:t>evolving</a:t>
            </a:r>
            <a:r>
              <a:rPr lang="en-US" dirty="0" smtClean="0"/>
              <a:t> project</a:t>
            </a:r>
          </a:p>
          <a:p>
            <a:r>
              <a:rPr lang="en-US" dirty="0">
                <a:hlinkClick r:id="rId2"/>
              </a:rPr>
              <a:t>https://baltometro.org/data/baltimore-regional-recovery-dashboard</a:t>
            </a:r>
            <a:endParaRPr lang="en-US" dirty="0"/>
          </a:p>
        </p:txBody>
      </p:sp>
      <p:pic>
        <p:nvPicPr>
          <p:cNvPr id="8" name="Chart Placeholder 7"/>
          <p:cNvPicPr>
            <a:picLocks noGrp="1" noChangeAspect="1"/>
          </p:cNvPicPr>
          <p:nvPr>
            <p:ph type="chart" sz="half" idx="2"/>
          </p:nvPr>
        </p:nvPicPr>
        <p:blipFill>
          <a:blip r:embed="rId3"/>
          <a:stretch>
            <a:fillRect/>
          </a:stretch>
        </p:blipFill>
        <p:spPr>
          <a:xfrm>
            <a:off x="6560821" y="520781"/>
            <a:ext cx="4859849" cy="572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Recovery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8696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1" y="2260667"/>
            <a:ext cx="8001000" cy="1143000"/>
          </a:xfrm>
        </p:spPr>
        <p:txBody>
          <a:bodyPr/>
          <a:lstStyle/>
          <a:p>
            <a:r>
              <a:rPr lang="en-US" altLang="en-US" dirty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4411" y="3497263"/>
            <a:ext cx="7977188" cy="82073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altLang="en-US" sz="2600" b="1" dirty="0" smtClean="0">
                <a:solidFill>
                  <a:srgbClr val="0A3B60"/>
                </a:solidFill>
              </a:rPr>
              <a:t>Mike Kelly</a:t>
            </a:r>
            <a:r>
              <a:rPr lang="en-US" altLang="en-US" sz="2600" dirty="0" smtClean="0">
                <a:solidFill>
                  <a:srgbClr val="C9C8C7"/>
                </a:solidFill>
                <a:latin typeface="Roboto" charset="0"/>
                <a:ea typeface="Roboto" charset="0"/>
                <a:cs typeface="Roboto" charset="0"/>
              </a:rPr>
              <a:t>|</a:t>
            </a:r>
            <a:r>
              <a:rPr lang="en-US" altLang="en-US" sz="2600" b="1" dirty="0" smtClean="0"/>
              <a:t> </a:t>
            </a:r>
            <a:r>
              <a:rPr lang="en-US" altLang="en-US" sz="2600" dirty="0" smtClean="0">
                <a:solidFill>
                  <a:srgbClr val="4CA585"/>
                </a:solidFill>
                <a:latin typeface="Roboto Light" charset="0"/>
                <a:ea typeface="Roboto Light" charset="0"/>
                <a:cs typeface="Roboto Light" charset="0"/>
              </a:rPr>
              <a:t>Executive Director</a:t>
            </a:r>
            <a:endParaRPr lang="en-US" altLang="en-US" sz="2600" dirty="0">
              <a:solidFill>
                <a:srgbClr val="4CA585"/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>
              <a:buNone/>
            </a:pPr>
            <a:r>
              <a:rPr lang="en-US" altLang="en-US" sz="1750" dirty="0" smtClean="0">
                <a:solidFill>
                  <a:srgbClr val="0A3B60"/>
                </a:solidFill>
                <a:latin typeface="Roboto" charset="0"/>
                <a:ea typeface="Roboto" charset="0"/>
                <a:cs typeface="Roboto" charset="0"/>
              </a:rPr>
              <a:t>  410-732-0500 </a:t>
            </a:r>
            <a:r>
              <a:rPr lang="en-US" altLang="en-US" sz="1750" dirty="0" smtClean="0">
                <a:solidFill>
                  <a:srgbClr val="C9C8C7"/>
                </a:solidFill>
                <a:latin typeface="Roboto" charset="0"/>
                <a:ea typeface="Roboto" charset="0"/>
                <a:cs typeface="Roboto" charset="0"/>
              </a:rPr>
              <a:t>|</a:t>
            </a:r>
            <a:r>
              <a:rPr lang="en-US" altLang="en-US" sz="1750" dirty="0" smtClean="0">
                <a:solidFill>
                  <a:srgbClr val="0A3B60"/>
                </a:solidFill>
                <a:latin typeface="Roboto" charset="0"/>
                <a:ea typeface="Roboto" charset="0"/>
                <a:cs typeface="Roboto" charset="0"/>
              </a:rPr>
              <a:t> mkelly@baltometro.org </a:t>
            </a:r>
            <a:r>
              <a:rPr lang="en-US" altLang="en-US" sz="1750" dirty="0">
                <a:solidFill>
                  <a:srgbClr val="C9C8C7"/>
                </a:solidFill>
                <a:latin typeface="Roboto" charset="0"/>
                <a:ea typeface="Roboto" charset="0"/>
                <a:cs typeface="Roboto" charset="0"/>
              </a:rPr>
              <a:t>|</a:t>
            </a:r>
            <a:r>
              <a:rPr lang="en-US" altLang="en-US" sz="1750" dirty="0">
                <a:solidFill>
                  <a:srgbClr val="0A3B60"/>
                </a:solidFill>
                <a:latin typeface="Roboto" charset="0"/>
                <a:ea typeface="Roboto" charset="0"/>
                <a:cs typeface="Roboto" charset="0"/>
              </a:rPr>
              <a:t> www.baltometro.org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888214" y="3286203"/>
            <a:ext cx="609600" cy="45719"/>
          </a:xfrm>
          <a:prstGeom prst="rect">
            <a:avLst/>
          </a:prstGeom>
          <a:solidFill>
            <a:srgbClr val="0A3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25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IMPACTS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56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MDOT Weekly Traffic Counts 2019 v.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45734"/>
              </p:ext>
            </p:extLst>
          </p:nvPr>
        </p:nvGraphicFramePr>
        <p:xfrm>
          <a:off x="171450" y="1142999"/>
          <a:ext cx="11715750" cy="496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593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Bay Bridge Crossings - 2018/2019/2020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1" y="1153887"/>
            <a:ext cx="10999856" cy="50560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1609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69" y="274639"/>
            <a:ext cx="10668000" cy="550310"/>
          </a:xfrm>
        </p:spPr>
        <p:txBody>
          <a:bodyPr/>
          <a:lstStyle/>
          <a:p>
            <a:r>
              <a:rPr lang="en-US" dirty="0" smtClean="0"/>
              <a:t>% Staying At Home – By County January - </a:t>
            </a:r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120" y="871724"/>
            <a:ext cx="10671523" cy="576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02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 Weekly Ridership –2019 v. 2020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444" y="1679713"/>
            <a:ext cx="11003226" cy="49543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39072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94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 Initial and Continuing UI Claims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89" y="1828800"/>
            <a:ext cx="11656940" cy="3793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269365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CLAIMS THROUGH APRIL:  ALL INDUSTRIES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669" y="1290685"/>
            <a:ext cx="9860893" cy="53433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03C5-FFFF-4543-80DA-5914E460442A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67119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C Template (White)">
  <a:themeElements>
    <a:clrScheme name="BMC">
      <a:dk1>
        <a:sysClr val="windowText" lastClr="000000"/>
      </a:dk1>
      <a:lt1>
        <a:sysClr val="window" lastClr="FFFFFF"/>
      </a:lt1>
      <a:dk2>
        <a:srgbClr val="003764"/>
      </a:dk2>
      <a:lt2>
        <a:srgbClr val="909C9C"/>
      </a:lt2>
      <a:accent1>
        <a:srgbClr val="4EA685"/>
      </a:accent1>
      <a:accent2>
        <a:srgbClr val="97CA3D"/>
      </a:accent2>
      <a:accent3>
        <a:srgbClr val="FF7F2F"/>
      </a:accent3>
      <a:accent4>
        <a:srgbClr val="FFB700"/>
      </a:accent4>
      <a:accent5>
        <a:srgbClr val="8DC4AE"/>
      </a:accent5>
      <a:accent6>
        <a:srgbClr val="D0D5D6"/>
      </a:accent6>
      <a:hlink>
        <a:srgbClr val="0070CC"/>
      </a:hlink>
      <a:folHlink>
        <a:srgbClr val="008BFE"/>
      </a:folHlink>
    </a:clrScheme>
    <a:fontScheme name="BMC Template (White)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MC Template (White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C Template (White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C Template (White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C Template (White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C Template (White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C Template (White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C Template (White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C Template (White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C Template (White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C Template (White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C Template (White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C Template (White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BMC PowerPoint Template (White)</Template>
  <TotalTime>12263</TotalTime>
  <Words>257</Words>
  <Application>Microsoft Office PowerPoint</Application>
  <PresentationFormat>Widescreen</PresentationFormat>
  <Paragraphs>65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Roboto</vt:lpstr>
      <vt:lpstr>Roboto Light</vt:lpstr>
      <vt:lpstr>Roboto Medium</vt:lpstr>
      <vt:lpstr>Tahoma</vt:lpstr>
      <vt:lpstr>Wingdings</vt:lpstr>
      <vt:lpstr>BMC Template (White)</vt:lpstr>
      <vt:lpstr>Early Economic Impacts of COVID-19</vt:lpstr>
      <vt:lpstr>TRANSPORTATION IMPACTS </vt:lpstr>
      <vt:lpstr>MDOT Weekly Traffic Counts 2019 v. 2020</vt:lpstr>
      <vt:lpstr>Total Bay Bridge Crossings - 2018/2019/2020</vt:lpstr>
      <vt:lpstr>% Staying At Home – By County January - July</vt:lpstr>
      <vt:lpstr>MTA Weekly Ridership –2019 v. 2020</vt:lpstr>
      <vt:lpstr>Unemployment Data</vt:lpstr>
      <vt:lpstr>Maryland Initial and Continuing UI Claims</vt:lpstr>
      <vt:lpstr>UI CLAIMS THROUGH APRIL:  ALL INDUSTRIES</vt:lpstr>
      <vt:lpstr>UI CLAIMS THROUGH APRIL:  ALL INDUSTRIES</vt:lpstr>
      <vt:lpstr>UI CLAIMS THROUGH APRIL:  TOP 3 INDUSTRIES</vt:lpstr>
      <vt:lpstr>UI CLAIMS THROUGH APRIL:  TOP 3 INDUSTRIES</vt:lpstr>
      <vt:lpstr>Most Exposed Employment Sectors</vt:lpstr>
      <vt:lpstr>Most Exposed Employment Sectors</vt:lpstr>
      <vt:lpstr>Wage Distribution in Exposed/Other Sectors</vt:lpstr>
      <vt:lpstr>Baltimore City:  Wage Share by Sector Type</vt:lpstr>
      <vt:lpstr>Baltimore City:  Wage Share by Race</vt:lpstr>
      <vt:lpstr>Regional Recovery Dashboard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BRTB PPT template 16:9</dc:title>
  <dc:creator>Sara Ann O''Leary</dc:creator>
  <cp:lastModifiedBy>Mike Kelly</cp:lastModifiedBy>
  <cp:revision>201</cp:revision>
  <cp:lastPrinted>2017-09-28T17:08:15Z</cp:lastPrinted>
  <dcterms:created xsi:type="dcterms:W3CDTF">2017-04-17T20:48:00Z</dcterms:created>
  <dcterms:modified xsi:type="dcterms:W3CDTF">2020-08-19T12:25:45Z</dcterms:modified>
</cp:coreProperties>
</file>