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4"/>
    <p:sldMasterId id="2147483692" r:id="rId5"/>
  </p:sldMasterIdLst>
  <p:notesMasterIdLst>
    <p:notesMasterId r:id="rId21"/>
  </p:notesMasterIdLst>
  <p:sldIdLst>
    <p:sldId id="349" r:id="rId6"/>
    <p:sldId id="528" r:id="rId7"/>
    <p:sldId id="703" r:id="rId8"/>
    <p:sldId id="768" r:id="rId9"/>
    <p:sldId id="779" r:id="rId10"/>
    <p:sldId id="780" r:id="rId11"/>
    <p:sldId id="783" r:id="rId12"/>
    <p:sldId id="784" r:id="rId13"/>
    <p:sldId id="781" r:id="rId14"/>
    <p:sldId id="782" r:id="rId15"/>
    <p:sldId id="773" r:id="rId16"/>
    <p:sldId id="337" r:id="rId17"/>
    <p:sldId id="775" r:id="rId18"/>
    <p:sldId id="767" r:id="rId19"/>
    <p:sldId id="311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0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236"/>
    <a:srgbClr val="0067B4"/>
    <a:srgbClr val="F8770C"/>
    <a:srgbClr val="8830A0"/>
    <a:srgbClr val="72AF2F"/>
    <a:srgbClr val="83BC58"/>
    <a:srgbClr val="E276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2" autoAdjust="0"/>
    <p:restoredTop sz="91223" autoAdjust="0"/>
  </p:normalViewPr>
  <p:slideViewPr>
    <p:cSldViewPr snapToGrid="0">
      <p:cViewPr varScale="1">
        <p:scale>
          <a:sx n="75" d="100"/>
          <a:sy n="7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7935BD0-4B92-4D48-BCDE-0FC95CDE17A4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386B661-9269-4CF9-A72F-6FAE662FC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1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09B3-1B00-4CCE-9CA3-760B4A8F6E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29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 notes that these are new of different from the draft by proposed changes in response to input from the public and Commission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6B661-9269-4CF9-A72F-6FAE662FC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779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509B3-1B00-4CCE-9CA3-760B4A8F6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456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 noting that we’ve also proactively distributed some hard copy plans and made phone calls to some constituents to make sure we don’t miss people due to online focus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6B661-9269-4CF9-A72F-6FAE662FC1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00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6B661-9269-4CF9-A72F-6FAE662FC1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97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09B3-1B00-4CCE-9CA3-760B4A8F6E6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9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6B661-9269-4CF9-A72F-6FAE662FC1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0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09B3-1B00-4CCE-9CA3-760B4A8F6E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6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6B661-9269-4CF9-A72F-6FAE662FC1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7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6B661-9269-4CF9-A72F-6FAE662FC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2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6B661-9269-4CF9-A72F-6FAE662FC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69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6B661-9269-4CF9-A72F-6FAE662FC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11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6B661-9269-4CF9-A72F-6FAE662FC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287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6B661-9269-4CF9-A72F-6FAE662FC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80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B1977-C85C-49E2-8FD8-E41EE6875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275" y="2657"/>
            <a:ext cx="8848725" cy="5750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943600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579EB-2C53-45F2-960A-7D1D2703C9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0416"/>
            <a:ext cx="6917752" cy="13441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A7F49F-F571-4C4F-A7CF-07CBA014C3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836738"/>
            <a:ext cx="5822950" cy="758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3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B1977-C85C-49E2-8FD8-E41EE6875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570" t="4713" r="10522" b="4673"/>
          <a:stretch/>
        </p:blipFill>
        <p:spPr>
          <a:xfrm>
            <a:off x="3343275" y="2657"/>
            <a:ext cx="8848725" cy="5750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943600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579EB-2C53-45F2-960A-7D1D2703C9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416"/>
            <a:ext cx="6917752" cy="13441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A7F49F-F571-4C4F-A7CF-07CBA014C3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836738"/>
            <a:ext cx="5822950" cy="758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70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9888279" cy="7315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943600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95C4B3C-9BB4-43A8-9BA6-C55345F529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5840"/>
            <a:ext cx="5029202" cy="48482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3000368-94C9-473E-BD50-F855311172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47903" y="1007806"/>
            <a:ext cx="6053328" cy="48463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EAAA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EAAA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44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w/o proje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0339100" cy="732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11391-C4F1-BB44-92E8-067A8BD8FB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728B31F-C8DA-4B6D-9717-6CE640B21C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9031" y="1005840"/>
            <a:ext cx="6053328" cy="48463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DC1F8CC-308B-4981-BC3F-2DFCD987E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3874"/>
            <a:ext cx="5029202" cy="48482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45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0530486" cy="7315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943600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5482CE-FA20-4965-BEEC-FFAAB2838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5840"/>
            <a:ext cx="11376783" cy="48482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61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proje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0583648" cy="7315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41D687-ABCE-42B1-95E3-21378F815C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005840"/>
            <a:ext cx="11364684" cy="484632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43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A449F-D166-48A1-AB83-46F4316C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00800"/>
            <a:ext cx="2743200" cy="365125"/>
          </a:xfrm>
        </p:spPr>
        <p:txBody>
          <a:bodyPr/>
          <a:lstStyle/>
          <a:p>
            <a:fld id="{1062F37F-12B1-497B-B977-B02D51CF23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560F03-8B27-498D-BF5E-A3890E12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352426"/>
            <a:ext cx="11965305" cy="58245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2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40D306-1698-4208-ACB4-050E3A1F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4713" y="1782188"/>
            <a:ext cx="7807287" cy="5075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ED15B-CB11-C841-95D2-D9EB2AED90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209" y="2190437"/>
            <a:ext cx="5507075" cy="13708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8432-3F0D-C34F-B3EA-2A2BA5A4A9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81" y="141853"/>
            <a:ext cx="8992637" cy="1607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39E2C-EA18-4780-B0DC-1E7700DDBF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095175"/>
            <a:ext cx="6305006" cy="156132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10B3651-CAB3-4B1E-A6F8-EA884669A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45" y="3812210"/>
            <a:ext cx="347944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928FD-18F1-45E3-98BF-7B27F64040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062" y="5955191"/>
            <a:ext cx="399322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45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B2089-4ECF-214C-9E9F-953962A5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562" y="6286868"/>
            <a:ext cx="2743200" cy="365125"/>
          </a:xfrm>
          <a:prstGeom prst="rect">
            <a:avLst/>
          </a:prstGeom>
        </p:spPr>
        <p:txBody>
          <a:bodyPr/>
          <a:lstStyle/>
          <a:p>
            <a:fld id="{64311391-C4F1-BB44-92E8-067A8BD8F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5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B1977-C85C-49E2-8FD8-E41EE6875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570" t="4713" r="10522" b="4673"/>
          <a:stretch/>
        </p:blipFill>
        <p:spPr>
          <a:xfrm>
            <a:off x="3343275" y="2657"/>
            <a:ext cx="8848725" cy="5750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9" y="5913125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582" y="641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579EB-2C53-45F2-960A-7D1D2703C9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416"/>
            <a:ext cx="6917752" cy="13441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A7F49F-F571-4C4F-A7CF-07CBA014C3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836738"/>
            <a:ext cx="5822950" cy="758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47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9888279" cy="7315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943600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95C4B3C-9BB4-43A8-9BA6-C55345F529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5840"/>
            <a:ext cx="5029202" cy="48482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3000368-94C9-473E-BD50-F855311172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47903" y="1007806"/>
            <a:ext cx="6053328" cy="48463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EAAA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EAAA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57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w/o proje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0339100" cy="732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11391-C4F1-BB44-92E8-067A8BD8FB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728B31F-C8DA-4B6D-9717-6CE640B21C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9031" y="1005840"/>
            <a:ext cx="6053328" cy="48463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DC1F8CC-308B-4981-BC3F-2DFCD987E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3874"/>
            <a:ext cx="5029202" cy="48482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0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0530486" cy="7315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943600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5482CE-FA20-4965-BEEC-FFAAB2838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5840"/>
            <a:ext cx="11376783" cy="48482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0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proje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0583648" cy="7315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41D687-ABCE-42B1-95E3-21378F815C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005840"/>
            <a:ext cx="11364684" cy="484632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89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A449F-D166-48A1-AB83-46F4316C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00800"/>
            <a:ext cx="2743200" cy="365125"/>
          </a:xfrm>
        </p:spPr>
        <p:txBody>
          <a:bodyPr/>
          <a:lstStyle/>
          <a:p>
            <a:fld id="{1062F37F-12B1-497B-B977-B02D51CF23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560F03-8B27-498D-BF5E-A3890E12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352426"/>
            <a:ext cx="11965305" cy="58245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45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40D306-1698-4208-ACB4-050E3A1F2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713" y="1782188"/>
            <a:ext cx="7807287" cy="5075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ED15B-CB11-C841-95D2-D9EB2AED90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209" y="2190437"/>
            <a:ext cx="5507075" cy="13708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8432-3F0D-C34F-B3EA-2A2BA5A4A9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681" y="141853"/>
            <a:ext cx="8992637" cy="1607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39E2C-EA18-4780-B0DC-1E7700DDBF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095175"/>
            <a:ext cx="6305006" cy="156132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10B3651-CAB3-4B1E-A6F8-EA884669A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45" y="3812210"/>
            <a:ext cx="347944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928FD-18F1-45E3-98BF-7B27F64040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062" y="5955191"/>
            <a:ext cx="399322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B2089-4ECF-214C-9E9F-953962A5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562" y="6286868"/>
            <a:ext cx="2743200" cy="365125"/>
          </a:xfrm>
          <a:prstGeom prst="rect">
            <a:avLst/>
          </a:prstGeom>
        </p:spPr>
        <p:txBody>
          <a:bodyPr/>
          <a:lstStyle/>
          <a:p>
            <a:fld id="{64311391-C4F1-BB44-92E8-067A8BD8F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2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B1977-C85C-49E2-8FD8-E41EE6875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275" y="2657"/>
            <a:ext cx="8848725" cy="5750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69" y="5913125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582" y="641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579EB-2C53-45F2-960A-7D1D2703C9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0416"/>
            <a:ext cx="6917752" cy="13441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A7F49F-F571-4C4F-A7CF-07CBA014C3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836738"/>
            <a:ext cx="5822950" cy="758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70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16ECE-B06C-F34C-94CA-687C9145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43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F10E5-A7F3-1741-BFFD-265E1B500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6" y="1371601"/>
            <a:ext cx="11430000" cy="472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0D2D-CB3D-C14E-B208-6E63E66D8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9292" y="6286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5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6" r:id="rId2"/>
    <p:sldLayoutId id="2147483679" r:id="rId3"/>
    <p:sldLayoutId id="2147483681" r:id="rId4"/>
    <p:sldLayoutId id="2147483683" r:id="rId5"/>
    <p:sldLayoutId id="2147483666" r:id="rId6"/>
    <p:sldLayoutId id="2147483689" r:id="rId7"/>
    <p:sldLayoutId id="2147483690" r:id="rId8"/>
    <p:sldLayoutId id="214748369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16ECE-B06C-F34C-94CA-687C9145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43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F10E5-A7F3-1741-BFFD-265E1B500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6" y="1371601"/>
            <a:ext cx="11430000" cy="472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0D2D-CB3D-C14E-B208-6E63E66D8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9292" y="6286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5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14D7-ED0B-4A3A-A337-49338800F8A4}"/>
              </a:ext>
            </a:extLst>
          </p:cNvPr>
          <p:cNvSpPr txBox="1"/>
          <p:nvPr/>
        </p:nvSpPr>
        <p:spPr>
          <a:xfrm>
            <a:off x="1001485" y="3965025"/>
            <a:ext cx="3363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Baltimore Commission on Sustainability</a:t>
            </a:r>
          </a:p>
          <a:p>
            <a:r>
              <a:rPr lang="en-US" dirty="0">
                <a:latin typeface="Arial" panose="020B0604020202020204" pitchFamily="34" charset="0"/>
              </a:rPr>
              <a:t>June 17,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29D14-7B2D-4C12-8856-E4A53904B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4400" dirty="0"/>
            </a:br>
            <a:r>
              <a:rPr lang="en-US" sz="4400" dirty="0"/>
              <a:t>PROJECT UPDATE</a:t>
            </a:r>
            <a:br>
              <a:rPr lang="en-US" sz="4400" dirty="0"/>
            </a:br>
            <a:r>
              <a:rPr lang="en-US" sz="2000" dirty="0"/>
              <a:t>Gathering Input on the Draft Plan</a:t>
            </a:r>
          </a:p>
        </p:txBody>
      </p:sp>
    </p:spTree>
    <p:extLst>
      <p:ext uri="{BB962C8B-B14F-4D97-AF65-F5344CB8AC3E}">
        <p14:creationId xmlns:p14="http://schemas.microsoft.com/office/powerpoint/2010/main" val="388511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0221-59B3-41CD-B547-75CFC349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Plan Overview | Regional Transit Corridors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C06EF-D48E-49E5-BF5F-F90320FFD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82D1A-4489-44CD-B6EC-39992A66C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b="2725"/>
          <a:stretch/>
        </p:blipFill>
        <p:spPr>
          <a:xfrm>
            <a:off x="7049311" y="731520"/>
            <a:ext cx="5142689" cy="61264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52FFD2-6D58-461B-9F5C-FDF45A2B9388}"/>
              </a:ext>
            </a:extLst>
          </p:cNvPr>
          <p:cNvSpPr/>
          <p:nvPr/>
        </p:nvSpPr>
        <p:spPr>
          <a:xfrm>
            <a:off x="273978" y="958138"/>
            <a:ext cx="6704702" cy="370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D2236"/>
                </a:solidFill>
                <a:effectLst/>
                <a:uLnTx/>
                <a:uFillTx/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REGIONAL TRANSIT CORRIDORS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F7B66"/>
                </a:solidFill>
                <a:effectLst/>
                <a:uLnTx/>
                <a:uFillTx/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 demand that justifies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2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infrastructure, service, and/or technolog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F7B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supporting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2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all-day frequent service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2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significance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often providing connectivity between different jurisdictions.</a:t>
            </a:r>
          </a:p>
        </p:txBody>
      </p:sp>
    </p:spTree>
    <p:extLst>
      <p:ext uri="{BB962C8B-B14F-4D97-AF65-F5344CB8AC3E}">
        <p14:creationId xmlns:p14="http://schemas.microsoft.com/office/powerpoint/2010/main" val="151089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F9B55B-8053-4996-B232-213BACA4E1C9}"/>
              </a:ext>
            </a:extLst>
          </p:cNvPr>
          <p:cNvSpPr txBox="1"/>
          <p:nvPr/>
        </p:nvSpPr>
        <p:spPr>
          <a:xfrm>
            <a:off x="360353" y="874944"/>
            <a:ext cx="1074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The Plan identifies </a:t>
            </a:r>
            <a:r>
              <a:rPr lang="en-US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baselines</a:t>
            </a:r>
            <a:r>
              <a:rPr lang="en-US" sz="2400" dirty="0">
                <a:latin typeface="Arial Black" panose="020B0A04020102020204" pitchFamily="34" charset="0"/>
              </a:rPr>
              <a:t> and 2025 and 2045 </a:t>
            </a:r>
            <a:r>
              <a:rPr lang="en-US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targets</a:t>
            </a:r>
            <a:r>
              <a:rPr lang="en-US" sz="2400" dirty="0">
                <a:latin typeface="Arial Black" panose="020B0A04020102020204" pitchFamily="34" charset="0"/>
              </a:rPr>
              <a:t>, which will be tracked on a Progress Dashboard. Examples are: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7E8AD-BB05-499D-B409-3C971690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Plan Overview | Targets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6ED982-AA8E-49E9-A81F-F960CD05C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66429"/>
              </p:ext>
            </p:extLst>
          </p:nvPr>
        </p:nvGraphicFramePr>
        <p:xfrm>
          <a:off x="360353" y="1705941"/>
          <a:ext cx="10972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2661227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4793491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903110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233990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Baseline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17732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 of the region’s jobs within ¼-mile of a bus stop or ½-mile of a rail 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8296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fleet that are zero-emissions vehicles (ZEV)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Initiate ZEV procurement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5044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people traveling by transit in the 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4341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 areas of persistent poverty with access to 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29505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Percent of no-car households with access to </a:t>
                      </a:r>
                      <a:r>
                        <a:rPr lang="en-US" sz="1600" b="1" dirty="0"/>
                        <a:t>frequent 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96836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 of assets (by value) in State of Good Repair backlog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492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9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cycle rests against a bicycle-shaped rack in the shade in Baltimore, Maryland." title="Bicycle parking in downtown Baltimore, Maryland">
            <a:extLst>
              <a:ext uri="{FF2B5EF4-FFF2-40B4-BE49-F238E27FC236}">
                <a16:creationId xmlns:a16="http://schemas.microsoft.com/office/drawing/2014/main" id="{E94EF283-B105-4A74-B0F6-090B473240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72" y="0"/>
            <a:ext cx="6286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7AB52-161B-274A-86C6-D0494CA54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2320" y="2286000"/>
            <a:ext cx="4435475" cy="180657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</a:rPr>
              <a:t>REVIEW PROCESS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29158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70BC2F-5746-4051-A918-D52A694F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&amp; Review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51E99-E4C4-4BAB-B1F1-AA61F2611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11391-C4F1-BB44-92E8-067A8BD8FB0C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AEDAB-BCEB-4F82-BC4A-46639AAC1D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069638"/>
            <a:ext cx="11277602" cy="51823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Primarily virtual outreach due to COVID-19: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D2236"/>
                </a:solidFill>
              </a:rPr>
              <a:t>Interactive web</a:t>
            </a:r>
            <a:r>
              <a:rPr lang="en-US" dirty="0"/>
              <a:t> tool facilitates easy review and comment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D2236"/>
                </a:solidFill>
              </a:rPr>
              <a:t>Targeted outreach </a:t>
            </a:r>
            <a:r>
              <a:rPr lang="en-US" dirty="0"/>
              <a:t>with geo-targeted social media ads and presentations to key groups </a:t>
            </a:r>
            <a:r>
              <a:rPr lang="en-US" i="1" dirty="0"/>
              <a:t>(like this one!)</a:t>
            </a:r>
          </a:p>
          <a:p>
            <a:r>
              <a:rPr lang="en-US" b="1" dirty="0">
                <a:solidFill>
                  <a:srgbClr val="9D2236"/>
                </a:solidFill>
              </a:rPr>
              <a:t>Newspaper ads</a:t>
            </a:r>
            <a:r>
              <a:rPr lang="en-US" b="1" dirty="0"/>
              <a:t> </a:t>
            </a:r>
            <a:r>
              <a:rPr lang="en-US" dirty="0"/>
              <a:t>and transit vehicle “</a:t>
            </a:r>
            <a:r>
              <a:rPr lang="en-US" b="1" dirty="0">
                <a:solidFill>
                  <a:schemeClr val="accent2"/>
                </a:solidFill>
              </a:rPr>
              <a:t>car card</a:t>
            </a:r>
            <a:r>
              <a:rPr lang="en-US" dirty="0"/>
              <a:t>” displays to notify regional residents</a:t>
            </a:r>
            <a:endParaRPr lang="en-US" dirty="0">
              <a:solidFill>
                <a:srgbClr val="9D2236"/>
              </a:solidFill>
            </a:endParaRPr>
          </a:p>
          <a:p>
            <a:r>
              <a:rPr lang="en-US" dirty="0"/>
              <a:t>Screen-reader </a:t>
            </a:r>
            <a:r>
              <a:rPr lang="en-US" b="1" dirty="0">
                <a:solidFill>
                  <a:srgbClr val="9D2236"/>
                </a:solidFill>
              </a:rPr>
              <a:t>accessible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Spanish-language</a:t>
            </a:r>
            <a:r>
              <a:rPr lang="en-US" dirty="0"/>
              <a:t> documents </a:t>
            </a:r>
          </a:p>
          <a:p>
            <a:r>
              <a:rPr lang="en-US" b="1" dirty="0">
                <a:solidFill>
                  <a:srgbClr val="9D2236"/>
                </a:solidFill>
              </a:rPr>
              <a:t>Project hotline </a:t>
            </a:r>
            <a:r>
              <a:rPr lang="en-US" dirty="0"/>
              <a:t>to call for additional information</a:t>
            </a:r>
          </a:p>
          <a:p>
            <a:r>
              <a:rPr lang="en-US" b="1" dirty="0">
                <a:solidFill>
                  <a:srgbClr val="9D2236"/>
                </a:solidFill>
              </a:rPr>
              <a:t>Live Chat </a:t>
            </a:r>
            <a:r>
              <a:rPr lang="en-US" dirty="0"/>
              <a:t>with Project Team to ask questions about the draft Plan</a:t>
            </a:r>
          </a:p>
          <a:p>
            <a:pPr>
              <a:lnSpc>
                <a:spcPct val="10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133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BFEDC-4EED-4C42-95B7-B59863CC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Key 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486F1E-34EE-4C8F-92AB-CC337CE08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11391-C4F1-BB44-92E8-067A8BD8FB0C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EBD0-8499-4554-8C4E-9CD903946E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5840"/>
            <a:ext cx="11612880" cy="4848286"/>
          </a:xfrm>
        </p:spPr>
        <p:txBody>
          <a:bodyPr/>
          <a:lstStyle/>
          <a:p>
            <a:r>
              <a:rPr lang="en-US" dirty="0"/>
              <a:t>The Draft Plan launched April 22</a:t>
            </a:r>
            <a:r>
              <a:rPr lang="en-US" baseline="30000" dirty="0"/>
              <a:t>nd</a:t>
            </a:r>
            <a:r>
              <a:rPr lang="en-US" dirty="0"/>
              <a:t> and will be open for </a:t>
            </a:r>
            <a:r>
              <a:rPr lang="en-US" b="1" dirty="0">
                <a:solidFill>
                  <a:srgbClr val="9D2236"/>
                </a:solidFill>
              </a:rPr>
              <a:t>public comment </a:t>
            </a:r>
            <a:r>
              <a:rPr lang="en-US" dirty="0"/>
              <a:t>through June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9D2236"/>
                </a:solidFill>
              </a:rPr>
              <a:t>Virtual Commission</a:t>
            </a:r>
            <a:r>
              <a:rPr lang="en-US" dirty="0"/>
              <a:t> meeting June 18</a:t>
            </a:r>
            <a:r>
              <a:rPr lang="en-US" baseline="30000" dirty="0"/>
              <a:t>th</a:t>
            </a:r>
            <a:r>
              <a:rPr lang="en-US" dirty="0"/>
              <a:t> to discuss comments/public input: </a:t>
            </a:r>
          </a:p>
          <a:p>
            <a:pPr lvl="1"/>
            <a:r>
              <a:rPr lang="en-US" dirty="0"/>
              <a:t>By computer: rtp.mta.maryland.gov/commission</a:t>
            </a:r>
          </a:p>
          <a:p>
            <a:pPr lvl="1"/>
            <a:r>
              <a:rPr lang="en-US" dirty="0"/>
              <a:t>Call-in: 408-418-9388 </a:t>
            </a:r>
          </a:p>
          <a:p>
            <a:pPr lvl="1"/>
            <a:r>
              <a:rPr lang="en-US" dirty="0"/>
              <a:t>Enter Access Code: 713 207 356</a:t>
            </a:r>
          </a:p>
          <a:p>
            <a:r>
              <a:rPr lang="en-US" dirty="0"/>
              <a:t>The Plan must be finalized prior to </a:t>
            </a:r>
            <a:r>
              <a:rPr lang="en-US" b="1" dirty="0">
                <a:solidFill>
                  <a:srgbClr val="9D2236"/>
                </a:solidFill>
              </a:rPr>
              <a:t>October 1</a:t>
            </a:r>
            <a:r>
              <a:rPr lang="en-US" b="1" baseline="30000" dirty="0">
                <a:solidFill>
                  <a:srgbClr val="9D2236"/>
                </a:solidFill>
              </a:rPr>
              <a:t>st</a:t>
            </a:r>
            <a:r>
              <a:rPr lang="en-US" b="1" dirty="0">
                <a:solidFill>
                  <a:srgbClr val="9D2236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7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0C7C9-B781-3A4C-B097-468D77AAC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E836CE-3FEA-4CEF-964F-336C8AB9E5B9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847B1-A336-4AFE-8FC5-455D296047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701209"/>
            <a:ext cx="5822950" cy="11483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Questions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9967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is plan meets the transit needs of the core service area: Anne Arundel County, Baltimore City, Baltimore County, Harford County, and Howard County." title="The Central Maryland Region">
            <a:extLst>
              <a:ext uri="{FF2B5EF4-FFF2-40B4-BE49-F238E27FC236}">
                <a16:creationId xmlns:a16="http://schemas.microsoft.com/office/drawing/2014/main" id="{9CA67853-8BA9-4A0A-8896-F557F0360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12" y="774700"/>
            <a:ext cx="5314950" cy="599122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1DC0EE-C46D-414E-9036-242A85742B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897990"/>
            <a:ext cx="5664694" cy="523568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BACKGROUND: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MDOT MTA is developing a 25-year plan to meet Central Maryland’s transit needs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Plan looks at traditional transit (buses and trains) and explores new mobility options and technology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Plan includes MDOT, Locally Operated Transit Services (LOTS), and paratransit providers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FC68C-2A04-469B-90A5-7A185808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RTP Background | Purpose &amp; Approach</a:t>
            </a:r>
          </a:p>
        </p:txBody>
      </p:sp>
    </p:spTree>
    <p:extLst>
      <p:ext uri="{BB962C8B-B14F-4D97-AF65-F5344CB8AC3E}">
        <p14:creationId xmlns:p14="http://schemas.microsoft.com/office/powerpoint/2010/main" val="93433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ight Rail train with a red, gold, and black wrap on the outside traveling along train tracks." title="Light Rail train">
            <a:extLst>
              <a:ext uri="{FF2B5EF4-FFF2-40B4-BE49-F238E27FC236}">
                <a16:creationId xmlns:a16="http://schemas.microsoft.com/office/drawing/2014/main" id="{A842EE76-9FDD-F740-AC0A-F3B84D022A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461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7AB52-161B-274A-86C6-D0494CA54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85298" y="2286000"/>
            <a:ext cx="5155598" cy="208597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</a:rPr>
              <a:t>DRAFT PLAN OVERVIEW</a:t>
            </a:r>
          </a:p>
        </p:txBody>
      </p:sp>
    </p:spTree>
    <p:extLst>
      <p:ext uri="{BB962C8B-B14F-4D97-AF65-F5344CB8AC3E}">
        <p14:creationId xmlns:p14="http://schemas.microsoft.com/office/powerpoint/2010/main" val="354130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5B627F32-3663-468D-A2A5-27EDD9EC2D24}"/>
              </a:ext>
            </a:extLst>
          </p:cNvPr>
          <p:cNvSpPr txBox="1"/>
          <p:nvPr/>
        </p:nvSpPr>
        <p:spPr>
          <a:xfrm>
            <a:off x="0" y="2936557"/>
            <a:ext cx="4387065" cy="98488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Regional Transit Plan Structure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733B3-CC9C-4104-ADC9-A1AAB43A9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141" y="0"/>
            <a:ext cx="4441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E8AD-BB05-499D-B409-3C971690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Plan Overview | Strategies to Support Sustainability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D543-BCC0-4852-9FBE-771EA0D45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18832-4D74-4959-A83A-B0ADCC381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864" y="731520"/>
            <a:ext cx="7631517" cy="532423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i="1" dirty="0">
                <a:sym typeface="Wingdings" panose="05000000000000000000" pitchFamily="2" charset="2"/>
              </a:rPr>
              <a:t>Objective: </a:t>
            </a:r>
            <a:r>
              <a:rPr lang="en-US" dirty="0">
                <a:sym typeface="Wingdings" panose="05000000000000000000" pitchFamily="2" charset="2"/>
              </a:rPr>
              <a:t>Prepare for the Future</a:t>
            </a:r>
            <a:endParaRPr lang="en-US" dirty="0">
              <a:solidFill>
                <a:srgbClr val="9D223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9D2236"/>
                </a:solidFill>
                <a:sym typeface="Wingdings" panose="05000000000000000000" pitchFamily="2" charset="2"/>
              </a:rPr>
              <a:t>Strategies: </a:t>
            </a:r>
            <a:endParaRPr lang="en-US" b="1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dirty="0"/>
              <a:t>Transition to 95% </a:t>
            </a:r>
            <a:r>
              <a:rPr lang="en-US" b="1" dirty="0">
                <a:solidFill>
                  <a:schemeClr val="accent2"/>
                </a:solidFill>
              </a:rPr>
              <a:t>zero-emission vehicles</a:t>
            </a:r>
            <a:r>
              <a:rPr lang="en-US" dirty="0"/>
              <a:t> by 2045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Ensure that facilities have been adapted for </a:t>
            </a:r>
            <a:r>
              <a:rPr lang="en-US" b="1" dirty="0">
                <a:solidFill>
                  <a:schemeClr val="accent2"/>
                </a:solidFill>
              </a:rPr>
              <a:t>zero-emissions readiness 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2"/>
                </a:solidFill>
              </a:rPr>
              <a:t>Install Electric Vehicle (EV) charging devices </a:t>
            </a:r>
            <a:r>
              <a:rPr lang="en-US" dirty="0"/>
              <a:t>at parking lots along the Metro Subway, Light Rail, MARC, and Commuter Bus system</a:t>
            </a:r>
          </a:p>
          <a:p>
            <a:endParaRPr lang="en-US" dirty="0">
              <a:solidFill>
                <a:srgbClr val="9D223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0FA6F-A674-481D-B82D-230A4A67F4BC}"/>
              </a:ext>
            </a:extLst>
          </p:cNvPr>
          <p:cNvSpPr txBox="1"/>
          <p:nvPr/>
        </p:nvSpPr>
        <p:spPr>
          <a:xfrm>
            <a:off x="8261268" y="1787550"/>
            <a:ext cx="3930732" cy="40934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“Prepare for the future by mitigating and adapting to climate </a:t>
            </a:r>
          </a:p>
          <a:p>
            <a:r>
              <a:rPr lang="en-US" sz="2800" dirty="0"/>
              <a:t>change, enhancing the financial stability of transit services, and </a:t>
            </a:r>
          </a:p>
          <a:p>
            <a:r>
              <a:rPr lang="en-US" sz="2800" dirty="0"/>
              <a:t>embracing emerging technologies.”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Draft RTP - Page 37</a:t>
            </a:r>
          </a:p>
        </p:txBody>
      </p:sp>
    </p:spTree>
    <p:extLst>
      <p:ext uri="{BB962C8B-B14F-4D97-AF65-F5344CB8AC3E}">
        <p14:creationId xmlns:p14="http://schemas.microsoft.com/office/powerpoint/2010/main" val="361945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E8AD-BB05-499D-B409-3C971690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Plan Overview | Strategies to Support Sustainability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D543-BCC0-4852-9FBE-771EA0D45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18832-4D74-4959-A83A-B0ADCC381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865" y="731520"/>
            <a:ext cx="7632232" cy="532423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i="1" dirty="0">
                <a:sym typeface="Wingdings" panose="05000000000000000000" pitchFamily="2" charset="2"/>
              </a:rPr>
              <a:t>Objective: </a:t>
            </a:r>
            <a:r>
              <a:rPr lang="en-US" dirty="0">
                <a:sym typeface="Wingdings" panose="05000000000000000000" pitchFamily="2" charset="2"/>
              </a:rPr>
              <a:t>Grow Ridership</a:t>
            </a:r>
            <a:endParaRPr lang="en-US" dirty="0">
              <a:solidFill>
                <a:srgbClr val="9D223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9D2236"/>
                </a:solidFill>
                <a:sym typeface="Wingdings" panose="05000000000000000000" pitchFamily="2" charset="2"/>
              </a:rPr>
              <a:t>Strategies: </a:t>
            </a:r>
            <a:endParaRPr lang="en-US" b="1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dirty="0"/>
              <a:t>Partner with employers and large-scale development to </a:t>
            </a:r>
            <a:r>
              <a:rPr lang="en-US" b="1" dirty="0">
                <a:solidFill>
                  <a:schemeClr val="accent2"/>
                </a:solidFill>
              </a:rPr>
              <a:t>connect residents to job centers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Pursue </a:t>
            </a:r>
            <a:r>
              <a:rPr lang="en-US" b="1" dirty="0">
                <a:solidFill>
                  <a:schemeClr val="accent2"/>
                </a:solidFill>
              </a:rPr>
              <a:t>transit-oriented development (TOD) </a:t>
            </a:r>
            <a:r>
              <a:rPr lang="en-US" dirty="0"/>
              <a:t>at Light Rail, Metro Subway, and MARC Train stations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2"/>
                </a:solidFill>
              </a:rPr>
              <a:t>Expand Light Rail service</a:t>
            </a:r>
            <a:r>
              <a:rPr lang="en-US" dirty="0"/>
              <a:t> hours and frequency, including Sunday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0FA6F-A674-481D-B82D-230A4A67F4BC}"/>
              </a:ext>
            </a:extLst>
          </p:cNvPr>
          <p:cNvSpPr txBox="1"/>
          <p:nvPr/>
        </p:nvSpPr>
        <p:spPr>
          <a:xfrm>
            <a:off x="8260080" y="2258109"/>
            <a:ext cx="3931920" cy="26161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“Transit is an essential tool in environmental sustainability.”</a:t>
            </a:r>
          </a:p>
          <a:p>
            <a:pPr lvl="0" algn="ctr"/>
            <a:endParaRPr lang="en-US" i="1" dirty="0">
              <a:solidFill>
                <a:srgbClr val="000000"/>
              </a:solidFill>
            </a:endParaRPr>
          </a:p>
          <a:p>
            <a:pPr lvl="0" algn="ctr"/>
            <a:r>
              <a:rPr lang="en-US" i="1" dirty="0">
                <a:solidFill>
                  <a:srgbClr val="000000"/>
                </a:solidFill>
              </a:rPr>
              <a:t>Draft RTP - Page 37</a:t>
            </a:r>
          </a:p>
        </p:txBody>
      </p:sp>
    </p:spTree>
    <p:extLst>
      <p:ext uri="{BB962C8B-B14F-4D97-AF65-F5344CB8AC3E}">
        <p14:creationId xmlns:p14="http://schemas.microsoft.com/office/powerpoint/2010/main" val="291849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E8AD-BB05-499D-B409-3C971690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Plan Overview | Strategies to Support Sustainability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D543-BCC0-4852-9FBE-771EA0D45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18832-4D74-4959-A83A-B0ADCC381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865" y="731520"/>
            <a:ext cx="7632232" cy="532423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i="1" dirty="0">
                <a:sym typeface="Wingdings" panose="05000000000000000000" pitchFamily="2" charset="2"/>
              </a:rPr>
              <a:t>Objective: </a:t>
            </a:r>
            <a:r>
              <a:rPr lang="en-US" dirty="0">
                <a:sym typeface="Wingdings" panose="05000000000000000000" pitchFamily="2" charset="2"/>
              </a:rPr>
              <a:t>Be Equitable</a:t>
            </a:r>
            <a:endParaRPr lang="en-US" dirty="0">
              <a:solidFill>
                <a:srgbClr val="9D2236"/>
              </a:solidFill>
              <a:sym typeface="Wingdings" panose="05000000000000000000" pitchFamily="2" charset="2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b="1" i="1" dirty="0">
                <a:solidFill>
                  <a:srgbClr val="9D2236"/>
                </a:solidFill>
                <a:sym typeface="Wingdings" panose="05000000000000000000" pitchFamily="2" charset="2"/>
              </a:rPr>
              <a:t>Strategies:</a:t>
            </a:r>
            <a:r>
              <a:rPr lang="en-US" b="1" i="1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Explore options and implement measures to </a:t>
            </a:r>
            <a:r>
              <a:rPr lang="en-US" b="1" dirty="0">
                <a:solidFill>
                  <a:schemeClr val="accent2"/>
                </a:solidFill>
              </a:rPr>
              <a:t>facilitate fare payment </a:t>
            </a:r>
            <a:r>
              <a:rPr lang="en-US" dirty="0"/>
              <a:t>for riders without access to a credit or debit card.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Actively </a:t>
            </a:r>
            <a:r>
              <a:rPr lang="en-US" b="1" dirty="0">
                <a:solidFill>
                  <a:schemeClr val="accent2"/>
                </a:solidFill>
              </a:rPr>
              <a:t>pursue partnerships </a:t>
            </a:r>
            <a:r>
              <a:rPr lang="en-US" dirty="0"/>
              <a:t>with non-profit, philanthropic, and workforce development organizations to ensure access to transit for their constituents.</a:t>
            </a:r>
          </a:p>
          <a:p>
            <a:endParaRPr lang="en-US" b="1" i="1" dirty="0">
              <a:sym typeface="Wingdings" panose="05000000000000000000" pitchFamily="2" charset="2"/>
            </a:endParaRPr>
          </a:p>
          <a:p>
            <a:pPr lvl="1"/>
            <a:endParaRPr lang="en-US" b="1" i="1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0FA6F-A674-481D-B82D-230A4A67F4BC}"/>
              </a:ext>
            </a:extLst>
          </p:cNvPr>
          <p:cNvSpPr txBox="1"/>
          <p:nvPr/>
        </p:nvSpPr>
        <p:spPr>
          <a:xfrm>
            <a:off x="8260080" y="1849105"/>
            <a:ext cx="3931920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For minority and low-income communities in Central Maryland, </a:t>
            </a:r>
            <a:r>
              <a:rPr lang="en-US" sz="2400" b="1" dirty="0"/>
              <a:t>safe and affordable mobility options are essential</a:t>
            </a:r>
            <a:r>
              <a:rPr lang="en-US" sz="2400" dirty="0"/>
              <a:t> for overcoming long-standing disparities in the distribution of resources and opportunities. 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E8AD-BB05-499D-B409-3C971690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Plan Overview | Strategies to Support Sustainability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D543-BCC0-4852-9FBE-771EA0D45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18832-4D74-4959-A83A-B0ADCC381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865" y="731520"/>
            <a:ext cx="7805216" cy="532423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i="1" dirty="0">
                <a:sym typeface="Wingdings" panose="05000000000000000000" pitchFamily="2" charset="2"/>
              </a:rPr>
              <a:t>Objective: </a:t>
            </a:r>
            <a:r>
              <a:rPr lang="en-US" dirty="0">
                <a:sym typeface="Wingdings" panose="05000000000000000000" pitchFamily="2" charset="2"/>
              </a:rPr>
              <a:t>Be Equitable</a:t>
            </a:r>
            <a:endParaRPr lang="en-US" dirty="0">
              <a:solidFill>
                <a:srgbClr val="9D223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9D2236"/>
                </a:solidFill>
                <a:sym typeface="Wingdings" panose="05000000000000000000" pitchFamily="2" charset="2"/>
              </a:rPr>
              <a:t>Strategies:</a:t>
            </a:r>
            <a:endParaRPr lang="en-US" b="1" i="1" dirty="0"/>
          </a:p>
          <a:p>
            <a:pPr lvl="1">
              <a:spcAft>
                <a:spcPts val="1200"/>
              </a:spcAft>
            </a:pPr>
            <a:r>
              <a:rPr lang="en-US" dirty="0"/>
              <a:t>Ensure that </a:t>
            </a:r>
            <a:r>
              <a:rPr lang="en-US" b="1" dirty="0">
                <a:solidFill>
                  <a:schemeClr val="accent2"/>
                </a:solidFill>
              </a:rPr>
              <a:t>transit projects seek to reduce, rather than expand, current or historic disparities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in terms of access to opportunities for low-income and minority communities. 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2"/>
                </a:solidFill>
              </a:rPr>
              <a:t>Create an Equity Manager position </a:t>
            </a:r>
            <a:r>
              <a:rPr lang="en-US" dirty="0"/>
              <a:t>to review completed projects, and to proactively integrate an equity perspective into transit planning, service provision, and communication. 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2"/>
                </a:solidFill>
              </a:rPr>
              <a:t>Review transit service plans through an equity lens</a:t>
            </a:r>
            <a:r>
              <a:rPr lang="en-US" dirty="0"/>
              <a:t>, considering race, income, age, disability, English language proficiency, and vehicle access. </a:t>
            </a:r>
          </a:p>
          <a:p>
            <a:endParaRPr lang="en-US" b="1" i="1" dirty="0">
              <a:sym typeface="Wingdings" panose="05000000000000000000" pitchFamily="2" charset="2"/>
            </a:endParaRPr>
          </a:p>
          <a:p>
            <a:pPr lvl="1"/>
            <a:endParaRPr lang="en-US" b="1" i="1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7A33A-9255-40F5-B59B-7AB2C40705C0}"/>
              </a:ext>
            </a:extLst>
          </p:cNvPr>
          <p:cNvSpPr txBox="1"/>
          <p:nvPr/>
        </p:nvSpPr>
        <p:spPr>
          <a:xfrm>
            <a:off x="8260080" y="1849105"/>
            <a:ext cx="3931920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 one-size-fits-all process will not produce fair results for all communities, particularly minority and low-income communities because each have </a:t>
            </a:r>
            <a:r>
              <a:rPr lang="en-US" sz="2400" b="1" dirty="0"/>
              <a:t>distinct needs and challenges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98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8DB1-BFC4-4447-B8D2-30875BAC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Plan Overview | Transit Network Improvements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98596-C20D-407B-BDB8-8521FE27C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9E101-2644-4A3F-8862-F4E506521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8400" y="1370617"/>
            <a:ext cx="5874385" cy="484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9D2236"/>
                </a:solidFill>
                <a:latin typeface="Montserrat SemiBold" panose="00000700000000000000" pitchFamily="2" charset="0"/>
              </a:rPr>
              <a:t>TRANSIT NETWORK IMPROVEMENTS </a:t>
            </a:r>
            <a:r>
              <a:rPr lang="en-US" sz="3200" dirty="0">
                <a:latin typeface="Montserrat SemiBold" panose="00000700000000000000" pitchFamily="2" charset="0"/>
              </a:rPr>
              <a:t>expand or enhance current or previous investments.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EE05A-8876-43BC-B48E-699495174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r="1809" b="2639"/>
          <a:stretch/>
        </p:blipFill>
        <p:spPr>
          <a:xfrm>
            <a:off x="0" y="731520"/>
            <a:ext cx="4914951" cy="6126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71F940-8E7F-444B-836E-35154E72C5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39" t="61624"/>
          <a:stretch/>
        </p:blipFill>
        <p:spPr>
          <a:xfrm>
            <a:off x="10670752" y="3336572"/>
            <a:ext cx="1521248" cy="2045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7D7D2-5797-49FE-B9BE-7340090E8C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05" t="61624" r="44434"/>
          <a:stretch/>
        </p:blipFill>
        <p:spPr>
          <a:xfrm>
            <a:off x="9029363" y="3336572"/>
            <a:ext cx="1398690" cy="2045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504BD-B917-4539-991D-ED366AD4E7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10" t="6787" r="2512" b="46451"/>
          <a:stretch/>
        </p:blipFill>
        <p:spPr>
          <a:xfrm>
            <a:off x="7354450" y="3336576"/>
            <a:ext cx="1443887" cy="249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7181D-2BA7-4C8C-AD65-1B425F53B1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47" t="6051" r="44967" b="49526"/>
          <a:stretch/>
        </p:blipFill>
        <p:spPr>
          <a:xfrm>
            <a:off x="5648996" y="3336570"/>
            <a:ext cx="1485037" cy="23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5030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RTP 040419">
      <a:dk1>
        <a:srgbClr val="000000"/>
      </a:dk1>
      <a:lt1>
        <a:srgbClr val="FFFFFF"/>
      </a:lt1>
      <a:dk2>
        <a:srgbClr val="7F7B66"/>
      </a:dk2>
      <a:lt2>
        <a:srgbClr val="DAD7C8"/>
      </a:lt2>
      <a:accent1>
        <a:srgbClr val="FDB913"/>
      </a:accent1>
      <a:accent2>
        <a:srgbClr val="A5272C"/>
      </a:accent2>
      <a:accent3>
        <a:srgbClr val="5496BC"/>
      </a:accent3>
      <a:accent4>
        <a:srgbClr val="5B8246"/>
      </a:accent4>
      <a:accent5>
        <a:srgbClr val="EC7D2C"/>
      </a:accent5>
      <a:accent6>
        <a:srgbClr val="1DA286"/>
      </a:accent6>
      <a:hlink>
        <a:srgbClr val="435669"/>
      </a:hlink>
      <a:folHlink>
        <a:srgbClr val="8FB5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A-Central-MD-RTP_withMDOT-MTA_SAMPLE" id="{A90010CB-F691-C545-8789-E3677F83B6FB}" vid="{D63C586A-F7C0-C142-A656-174535B92ED8}"/>
    </a:ext>
  </a:extLst>
</a:theme>
</file>

<file path=ppt/theme/theme2.xml><?xml version="1.0" encoding="utf-8"?>
<a:theme xmlns:a="http://schemas.openxmlformats.org/drawingml/2006/main" name="5_Office Theme">
  <a:themeElements>
    <a:clrScheme name="RTP 040419">
      <a:dk1>
        <a:srgbClr val="000000"/>
      </a:dk1>
      <a:lt1>
        <a:srgbClr val="FFFFFF"/>
      </a:lt1>
      <a:dk2>
        <a:srgbClr val="7F7B66"/>
      </a:dk2>
      <a:lt2>
        <a:srgbClr val="DAD7C8"/>
      </a:lt2>
      <a:accent1>
        <a:srgbClr val="FDB913"/>
      </a:accent1>
      <a:accent2>
        <a:srgbClr val="A5272C"/>
      </a:accent2>
      <a:accent3>
        <a:srgbClr val="5496BC"/>
      </a:accent3>
      <a:accent4>
        <a:srgbClr val="5B8246"/>
      </a:accent4>
      <a:accent5>
        <a:srgbClr val="EC7D2C"/>
      </a:accent5>
      <a:accent6>
        <a:srgbClr val="1DA286"/>
      </a:accent6>
      <a:hlink>
        <a:srgbClr val="435669"/>
      </a:hlink>
      <a:folHlink>
        <a:srgbClr val="8FB5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A-Central-MD-RTP_withMDOT-MTA_SAMPLE" id="{A90010CB-F691-C545-8789-E3677F83B6FB}" vid="{D63C586A-F7C0-C142-A656-174535B92E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3015A2CC0184E98BC4927A9B563A7" ma:contentTypeVersion="13" ma:contentTypeDescription="Create a new document." ma:contentTypeScope="" ma:versionID="e703154d52c94dbb50d45866da9fb312">
  <xsd:schema xmlns:xsd="http://www.w3.org/2001/XMLSchema" xmlns:xs="http://www.w3.org/2001/XMLSchema" xmlns:p="http://schemas.microsoft.com/office/2006/metadata/properties" xmlns:ns1="http://schemas.microsoft.com/sharepoint/v3" xmlns:ns3="742baa19-d8ec-4034-aaf4-13a480174a31" xmlns:ns4="7bccbfec-7f07-4925-b51b-03aa05ed87bc" targetNamespace="http://schemas.microsoft.com/office/2006/metadata/properties" ma:root="true" ma:fieldsID="a3dbc3fca83ca241b857a6c4565af195" ns1:_="" ns3:_="" ns4:_="">
    <xsd:import namespace="http://schemas.microsoft.com/sharepoint/v3"/>
    <xsd:import namespace="742baa19-d8ec-4034-aaf4-13a480174a31"/>
    <xsd:import namespace="7bccbfec-7f07-4925-b51b-03aa05ed87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baa19-d8ec-4034-aaf4-13a480174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cbfec-7f07-4925-b51b-03aa05ed8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499E331-FFF7-4D81-93FE-DABF763EB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2baa19-d8ec-4034-aaf4-13a480174a31"/>
    <ds:schemaRef ds:uri="7bccbfec-7f07-4925-b51b-03aa05ed8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C21A32-4524-444D-9579-D16DECC190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B7990-A238-4AAB-8E6E-32A7625EB9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850</Words>
  <Application>Microsoft Office PowerPoint</Application>
  <PresentationFormat>Widescreen</PresentationFormat>
  <Paragraphs>124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Montserrat SemiBold</vt:lpstr>
      <vt:lpstr>Symbol</vt:lpstr>
      <vt:lpstr>Wingdings</vt:lpstr>
      <vt:lpstr>4_Office Theme</vt:lpstr>
      <vt:lpstr>5_Office Theme</vt:lpstr>
      <vt:lpstr> PROJECT UPDATE Gathering Input on the Draft Plan</vt:lpstr>
      <vt:lpstr>RTP Background | Purpose &amp; Approach</vt:lpstr>
      <vt:lpstr>DRAFT PLAN OVERVIEW</vt:lpstr>
      <vt:lpstr>PowerPoint Presentation</vt:lpstr>
      <vt:lpstr>Draft Plan Overview | Strategies to Support Sustainability</vt:lpstr>
      <vt:lpstr>Draft Plan Overview | Strategies to Support Sustainability</vt:lpstr>
      <vt:lpstr>Draft Plan Overview | Strategies to Support Sustainability</vt:lpstr>
      <vt:lpstr>Draft Plan Overview | Strategies to Support Sustainability</vt:lpstr>
      <vt:lpstr>Draft Plan Overview | Transit Network Improvements</vt:lpstr>
      <vt:lpstr>Draft Plan Overview | Regional Transit Corridors</vt:lpstr>
      <vt:lpstr>Draft Plan Overview | Targets</vt:lpstr>
      <vt:lpstr>REVIEW PROCESS &amp; NEXT STEPS</vt:lpstr>
      <vt:lpstr>Outreach &amp; Review Process</vt:lpstr>
      <vt:lpstr>Next Steps and Key 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2020-06-09T19:46:35Z</dcterms:created>
  <dcterms:modified xsi:type="dcterms:W3CDTF">2020-06-17T20:44:31Z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0x0101003BA3015A2CC0184E98BC4927A9B563A7</vt:lpwstr>
  </property>
</Properties>
</file>