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795" r:id="rId5"/>
    <p:sldId id="262" r:id="rId6"/>
    <p:sldId id="801" r:id="rId7"/>
    <p:sldId id="796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95A7F1E-6DDA-48CB-A9E0-3ABC3684066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F5EECDF-97F3-4156-B84C-DA6E86F3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6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what </a:t>
            </a:r>
            <a:r>
              <a:rPr lang="en-US"/>
              <a:t>we are calling this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1982F-EE01-4BA2-988D-DAF9F7FF7B4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57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5E3D-551B-4C66-B3F9-889DFB2C6E9B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8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A472-C0B8-456E-A7F4-5F47C6EB53A9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4046" y="6356351"/>
            <a:ext cx="2844800" cy="365125"/>
          </a:xfrm>
        </p:spPr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A2BB-6114-446D-B94D-9247319B8F16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4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9" y="0"/>
            <a:ext cx="10488612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75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4" y="225425"/>
            <a:ext cx="1404937" cy="75565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5" y="620713"/>
            <a:ext cx="9251949" cy="11525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48534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A907-7441-404E-B57B-5C11B37A9531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3410" y="6356350"/>
            <a:ext cx="2844800" cy="365125"/>
          </a:xfrm>
        </p:spPr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1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CCA-3267-44C6-B09A-68828EC1626B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BC1D-E3C8-475F-9F51-2AB605855051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7898-045B-4B0E-8054-0A51E9B4ECA1}" type="datetime1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0C09-26C5-4FC3-B533-53678F87A20D}" type="datetime1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A032-FD5B-4DE8-B802-B5FEA0C26F3A}" type="datetime1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4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7592-800B-4291-BB6A-D6D8D886A992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1021-0B91-4F3B-B7B2-98A7B101C1A6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0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E5807-A283-4C84-B5BE-14333C7EA886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341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4325-71C1-304A-B683-111782E1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8E739B-E438-43F0-AB05-DEB52D3FDA94}"/>
              </a:ext>
            </a:extLst>
          </p:cNvPr>
          <p:cNvSpPr/>
          <p:nvPr/>
        </p:nvSpPr>
        <p:spPr>
          <a:xfrm>
            <a:off x="0" y="6344356"/>
            <a:ext cx="4481689" cy="5136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E47DC2-A263-4792-897C-2FD65902158A}"/>
              </a:ext>
            </a:extLst>
          </p:cNvPr>
          <p:cNvSpPr/>
          <p:nvPr/>
        </p:nvSpPr>
        <p:spPr>
          <a:xfrm>
            <a:off x="4233334" y="5870222"/>
            <a:ext cx="587022" cy="987778"/>
          </a:xfrm>
          <a:custGeom>
            <a:avLst/>
            <a:gdLst>
              <a:gd name="connsiteX0" fmla="*/ 0 w 259644"/>
              <a:gd name="connsiteY0" fmla="*/ 0 h 484790"/>
              <a:gd name="connsiteX1" fmla="*/ 259644 w 259644"/>
              <a:gd name="connsiteY1" fmla="*/ 0 h 484790"/>
              <a:gd name="connsiteX2" fmla="*/ 259644 w 259644"/>
              <a:gd name="connsiteY2" fmla="*/ 484790 h 484790"/>
              <a:gd name="connsiteX3" fmla="*/ 0 w 259644"/>
              <a:gd name="connsiteY3" fmla="*/ 484790 h 484790"/>
              <a:gd name="connsiteX4" fmla="*/ 0 w 259644"/>
              <a:gd name="connsiteY4" fmla="*/ 0 h 484790"/>
              <a:gd name="connsiteX0" fmla="*/ 0 w 259644"/>
              <a:gd name="connsiteY0" fmla="*/ 0 h 484790"/>
              <a:gd name="connsiteX1" fmla="*/ 180621 w 259644"/>
              <a:gd name="connsiteY1" fmla="*/ 237067 h 484790"/>
              <a:gd name="connsiteX2" fmla="*/ 259644 w 259644"/>
              <a:gd name="connsiteY2" fmla="*/ 484790 h 484790"/>
              <a:gd name="connsiteX3" fmla="*/ 0 w 259644"/>
              <a:gd name="connsiteY3" fmla="*/ 484790 h 484790"/>
              <a:gd name="connsiteX4" fmla="*/ 0 w 259644"/>
              <a:gd name="connsiteY4" fmla="*/ 0 h 484790"/>
              <a:gd name="connsiteX0" fmla="*/ 0 w 259644"/>
              <a:gd name="connsiteY0" fmla="*/ 0 h 484790"/>
              <a:gd name="connsiteX1" fmla="*/ 165642 w 259644"/>
              <a:gd name="connsiteY1" fmla="*/ 214905 h 484790"/>
              <a:gd name="connsiteX2" fmla="*/ 259644 w 259644"/>
              <a:gd name="connsiteY2" fmla="*/ 484790 h 484790"/>
              <a:gd name="connsiteX3" fmla="*/ 0 w 259644"/>
              <a:gd name="connsiteY3" fmla="*/ 484790 h 484790"/>
              <a:gd name="connsiteX4" fmla="*/ 0 w 259644"/>
              <a:gd name="connsiteY4" fmla="*/ 0 h 48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44" h="484790">
                <a:moveTo>
                  <a:pt x="0" y="0"/>
                </a:moveTo>
                <a:lnTo>
                  <a:pt x="165642" y="214905"/>
                </a:lnTo>
                <a:lnTo>
                  <a:pt x="259644" y="484790"/>
                </a:lnTo>
                <a:lnTo>
                  <a:pt x="0" y="48479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7AD0F4-934D-408E-B355-53FDD6DA14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99" y="5037887"/>
            <a:ext cx="2399447" cy="15754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0F677-3A4F-42EB-AEBA-8E38B424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24325-71C1-304A-B683-111782E1E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E9DFA-3A16-47B4-94E6-CC9C0EB9AA4A}"/>
              </a:ext>
            </a:extLst>
          </p:cNvPr>
          <p:cNvSpPr txBox="1"/>
          <p:nvPr/>
        </p:nvSpPr>
        <p:spPr>
          <a:xfrm>
            <a:off x="153714" y="74696"/>
            <a:ext cx="9420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>
                <a:solidFill>
                  <a:srgbClr val="E1AA3A"/>
                </a:solidFill>
                <a:latin typeface="Swiss 721 Heavy BT"/>
                <a:cs typeface="Swiss 721 Heavy BT"/>
              </a:rPr>
              <a:t>Baltimore Commission on Sustainability </a:t>
            </a:r>
          </a:p>
          <a:p>
            <a:r>
              <a:rPr lang="is-IS" sz="3200" b="1" dirty="0">
                <a:solidFill>
                  <a:srgbClr val="E1AA3A"/>
                </a:solidFill>
                <a:latin typeface="Swiss 721 Heavy BT"/>
                <a:cs typeface="Swiss 721 Heavy BT"/>
              </a:rPr>
              <a:t>June 17, 2020</a:t>
            </a:r>
            <a:endParaRPr lang="en-US" sz="3200" b="1" dirty="0">
              <a:solidFill>
                <a:srgbClr val="E1AA3A"/>
              </a:solidFill>
              <a:latin typeface="Swiss 721 Heavy BT"/>
              <a:cs typeface="Swiss 721 Heavy B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580DD-2D24-49A2-BF06-72FE9A463D19}"/>
              </a:ext>
            </a:extLst>
          </p:cNvPr>
          <p:cNvSpPr txBox="1"/>
          <p:nvPr/>
        </p:nvSpPr>
        <p:spPr>
          <a:xfrm>
            <a:off x="153713" y="1125782"/>
            <a:ext cx="7587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Heavy BT"/>
                <a:cs typeface="Swiss 721 Heavy BT"/>
              </a:rPr>
              <a:t>MDOT MTA Transit Service and Safety Precautions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257991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A1E44820-FC02-4094-B5CE-02DDC73172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19" y="1571306"/>
            <a:ext cx="10796363" cy="46444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6840-6B22-6448-A33B-658A487A1418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MDOT MTA Local Bus Service:</a:t>
            </a:r>
            <a:br>
              <a:rPr 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Service Levels and Ridership During COVID-19</a:t>
            </a:r>
            <a:endParaRPr lang="en-US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00F95D40-DC6A-49FB-AE3B-E17E943525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59" y="1596246"/>
            <a:ext cx="10702146" cy="4594551"/>
          </a:xfrm>
          <a:prstGeom prst="rect">
            <a:avLst/>
          </a:prstGeom>
        </p:spPr>
      </p:pic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07BA694D-BA61-4831-A529-CAF2731D6A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69" y="1635042"/>
            <a:ext cx="10641178" cy="4516958"/>
          </a:xfrm>
          <a:prstGeom prst="rect">
            <a:avLst/>
          </a:prstGeom>
        </p:spPr>
      </p:pic>
      <p:pic>
        <p:nvPicPr>
          <p:cNvPr id="28" name="Picture 27" descr="A close up of a map&#10;&#10;Description automatically generated">
            <a:extLst>
              <a:ext uri="{FF2B5EF4-FFF2-40B4-BE49-F238E27FC236}">
                <a16:creationId xmlns:a16="http://schemas.microsoft.com/office/drawing/2014/main" id="{881AED7C-B993-434D-8DF6-39136E004F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74" y="1632271"/>
            <a:ext cx="10502622" cy="4522501"/>
          </a:xfrm>
          <a:prstGeom prst="rect">
            <a:avLst/>
          </a:prstGeom>
        </p:spPr>
      </p:pic>
      <p:pic>
        <p:nvPicPr>
          <p:cNvPr id="26" name="Picture 2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6CBBCF9-95F7-4582-B2D9-CDC4B3745A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0" y="1646127"/>
            <a:ext cx="10569127" cy="4494789"/>
          </a:xfrm>
          <a:prstGeom prst="rect">
            <a:avLst/>
          </a:prstGeom>
        </p:spPr>
      </p:pic>
      <p:pic>
        <p:nvPicPr>
          <p:cNvPr id="14" name="Picture 13" descr="A close up of a mans face&#10;&#10;Description automatically generated">
            <a:extLst>
              <a:ext uri="{FF2B5EF4-FFF2-40B4-BE49-F238E27FC236}">
                <a16:creationId xmlns:a16="http://schemas.microsoft.com/office/drawing/2014/main" id="{4CF36C24-32C5-4D0B-91D1-E66992883F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60" y="1560221"/>
            <a:ext cx="10824072" cy="4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6840-6B22-6448-A33B-658A487A1418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80C09F-D8ED-4DFC-95A0-AD7BB2BFF3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11" y="1110108"/>
            <a:ext cx="10298377" cy="5288131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D0AA2A-FA4C-40B1-ACAA-7CA2B5436A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765" y="1110109"/>
            <a:ext cx="10480825" cy="51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MDOT MTA Local Bus Service:</a:t>
            </a:r>
            <a:br>
              <a:rPr 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Service Levels and Ridership During COVID-19</a:t>
            </a:r>
            <a:endParaRPr lang="en-US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6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MDOT MTA Safety Precautions:</a:t>
            </a:r>
            <a:br>
              <a:rPr lang="en-US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Cleaning and Social Distancing on Transit During COVID-19</a:t>
            </a:r>
            <a:endParaRPr lang="en-US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6840-6B22-6448-A33B-658A487A1418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0EED41C6-75BC-4AE9-9EF7-C96EF354DA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440" y="1399166"/>
            <a:ext cx="7015961" cy="4837176"/>
          </a:xfrm>
          <a:prstGeom prst="rect">
            <a:avLst/>
          </a:prstGeom>
        </p:spPr>
      </p:pic>
      <p:pic>
        <p:nvPicPr>
          <p:cNvPr id="16" name="Picture 15" descr="A picture containing bus, train, person, transport&#10;&#10;Description automatically generated">
            <a:extLst>
              <a:ext uri="{FF2B5EF4-FFF2-40B4-BE49-F238E27FC236}">
                <a16:creationId xmlns:a16="http://schemas.microsoft.com/office/drawing/2014/main" id="{A6901E66-A7F6-4FED-B243-EE051D768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440" y="1399166"/>
            <a:ext cx="7015961" cy="4837176"/>
          </a:xfrm>
          <a:prstGeom prst="rect">
            <a:avLst/>
          </a:prstGeom>
        </p:spPr>
      </p:pic>
      <p:pic>
        <p:nvPicPr>
          <p:cNvPr id="18" name="Picture 17" descr="A picture containing person, standing, man, front&#10;&#10;Description automatically generated">
            <a:extLst>
              <a:ext uri="{FF2B5EF4-FFF2-40B4-BE49-F238E27FC236}">
                <a16:creationId xmlns:a16="http://schemas.microsoft.com/office/drawing/2014/main" id="{C906B8F7-5EC2-4154-925A-111D826B46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79" y="1399166"/>
            <a:ext cx="3627882" cy="4837176"/>
          </a:xfrm>
          <a:prstGeom prst="rect">
            <a:avLst/>
          </a:prstGeom>
        </p:spPr>
      </p:pic>
      <p:pic>
        <p:nvPicPr>
          <p:cNvPr id="10" name="Picture 9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A92434E4-70A8-4B5F-9915-960590E8A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79" y="1399166"/>
            <a:ext cx="3627882" cy="4837176"/>
          </a:xfrm>
          <a:prstGeom prst="rect">
            <a:avLst/>
          </a:prstGeom>
        </p:spPr>
      </p:pic>
      <p:pic>
        <p:nvPicPr>
          <p:cNvPr id="25" name="Picture 24" descr="A sign above a store window&#10;&#10;Description automatically generated">
            <a:extLst>
              <a:ext uri="{FF2B5EF4-FFF2-40B4-BE49-F238E27FC236}">
                <a16:creationId xmlns:a16="http://schemas.microsoft.com/office/drawing/2014/main" id="{1C290D23-C815-4DF7-8C2C-AD39C2C442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79" y="1399166"/>
            <a:ext cx="3630880" cy="48371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2C61D-0958-465F-9F59-FF92B5FDA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79" y="1399166"/>
            <a:ext cx="3625139" cy="4834347"/>
          </a:xfrm>
          <a:prstGeom prst="rect">
            <a:avLst/>
          </a:prstGeom>
        </p:spPr>
      </p:pic>
      <p:pic>
        <p:nvPicPr>
          <p:cNvPr id="26" name="Picture 25" descr="A picture containing bus, sitting, train, filled&#10;&#10;Description automatically generated">
            <a:extLst>
              <a:ext uri="{FF2B5EF4-FFF2-40B4-BE49-F238E27FC236}">
                <a16:creationId xmlns:a16="http://schemas.microsoft.com/office/drawing/2014/main" id="{51020B29-282C-4B1D-AD8F-7A62CBA5D7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7" b="25604"/>
          <a:stretch/>
        </p:blipFill>
        <p:spPr>
          <a:xfrm>
            <a:off x="4557703" y="1399166"/>
            <a:ext cx="7024698" cy="4837176"/>
          </a:xfrm>
          <a:prstGeom prst="rect">
            <a:avLst/>
          </a:prstGeom>
        </p:spPr>
      </p:pic>
      <p:pic>
        <p:nvPicPr>
          <p:cNvPr id="14" name="Picture 13" descr="A person sitting on a motorcycle&#10;&#10;Description automatically generated">
            <a:extLst>
              <a:ext uri="{FF2B5EF4-FFF2-40B4-BE49-F238E27FC236}">
                <a16:creationId xmlns:a16="http://schemas.microsoft.com/office/drawing/2014/main" id="{83A977F4-11BC-41C4-AEDA-042F55912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439" y="1399166"/>
            <a:ext cx="7015962" cy="483717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C75C84-36ED-4F5F-B650-18AFFCDE9D27}"/>
              </a:ext>
            </a:extLst>
          </p:cNvPr>
          <p:cNvCxnSpPr>
            <a:cxnSpLocks/>
          </p:cNvCxnSpPr>
          <p:nvPr/>
        </p:nvCxnSpPr>
        <p:spPr>
          <a:xfrm flipH="1">
            <a:off x="-296777" y="-374277"/>
            <a:ext cx="9502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828FE13-639F-4A05-AB82-55D92602E5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50" y="1399166"/>
            <a:ext cx="11464107" cy="483717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DDBD03-0964-4EE0-BA23-5E9373392CF1}"/>
              </a:ext>
            </a:extLst>
          </p:cNvPr>
          <p:cNvCxnSpPr>
            <a:cxnSpLocks/>
          </p:cNvCxnSpPr>
          <p:nvPr/>
        </p:nvCxnSpPr>
        <p:spPr>
          <a:xfrm flipV="1">
            <a:off x="-296777" y="-374277"/>
            <a:ext cx="1" cy="748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255DF39CAD4469B0B8DB09BA70C60" ma:contentTypeVersion="13" ma:contentTypeDescription="Create a new document." ma:contentTypeScope="" ma:versionID="21840ce2c63b50231f8baad0226a8474">
  <xsd:schema xmlns:xsd="http://www.w3.org/2001/XMLSchema" xmlns:xs="http://www.w3.org/2001/XMLSchema" xmlns:p="http://schemas.microsoft.com/office/2006/metadata/properties" xmlns:ns1="http://schemas.microsoft.com/sharepoint/v3" xmlns:ns3="faa34659-6710-470b-834f-529ede4b59b4" xmlns:ns4="d543cc09-29a5-48f4-9716-76fb81c0f4ab" targetNamespace="http://schemas.microsoft.com/office/2006/metadata/properties" ma:root="true" ma:fieldsID="6f1a1570de79fe9f21e157c00bf1478e" ns1:_="" ns3:_="" ns4:_="">
    <xsd:import namespace="http://schemas.microsoft.com/sharepoint/v3"/>
    <xsd:import namespace="faa34659-6710-470b-834f-529ede4b59b4"/>
    <xsd:import namespace="d543cc09-29a5-48f4-9716-76fb81c0f4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34659-6710-470b-834f-529ede4b5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3cc09-29a5-48f4-9716-76fb81c0f4a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233A7-526D-4E62-A649-3379C13FD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4E63ED-0658-4B21-9E59-38265D8D8003}">
  <ds:schemaRefs>
    <ds:schemaRef ds:uri="http://purl.org/dc/elements/1.1/"/>
    <ds:schemaRef ds:uri="http://schemas.microsoft.com/office/2006/metadata/properties"/>
    <ds:schemaRef ds:uri="faa34659-6710-470b-834f-529ede4b59b4"/>
    <ds:schemaRef ds:uri="d543cc09-29a5-48f4-9716-76fb81c0f4a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C353FC-07C6-40BF-948D-068427124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a34659-6710-470b-834f-529ede4b59b4"/>
    <ds:schemaRef ds:uri="d543cc09-29a5-48f4-9716-76fb81c0f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71</Words>
  <Application>Microsoft Office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Swiss 721 Heavy BT</vt:lpstr>
      <vt:lpstr>1_Office Theme</vt:lpstr>
      <vt:lpstr>PowerPoint Presentation</vt:lpstr>
      <vt:lpstr>MDOT MTA Local Bus Service: Service Levels and Ridership During COVID-19</vt:lpstr>
      <vt:lpstr>MDOT MTA Local Bus Service: Service Levels and Ridership During COVID-19</vt:lpstr>
      <vt:lpstr>MDOT MTA Safety Precautions: Cleaning and Social Distancing on Transit During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Richardson</dc:creator>
  <cp:lastModifiedBy>Patrick McMahon</cp:lastModifiedBy>
  <cp:revision>114</cp:revision>
  <cp:lastPrinted>2019-03-14T13:41:50Z</cp:lastPrinted>
  <dcterms:created xsi:type="dcterms:W3CDTF">2019-03-12T17:13:59Z</dcterms:created>
  <dcterms:modified xsi:type="dcterms:W3CDTF">2020-06-17T19:23:35Z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0x010100827255DF39CAD4469B0B8DB09BA70C60</vt:lpwstr>
  </property>
</Properties>
</file>