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11" r:id="rId2"/>
    <p:sldId id="355" r:id="rId3"/>
    <p:sldId id="381" r:id="rId4"/>
    <p:sldId id="380" r:id="rId5"/>
    <p:sldId id="375" r:id="rId6"/>
    <p:sldId id="379" r:id="rId7"/>
    <p:sldId id="376" r:id="rId8"/>
    <p:sldId id="377" r:id="rId9"/>
    <p:sldId id="378" r:id="rId10"/>
    <p:sldId id="347" r:id="rId11"/>
    <p:sldId id="392" r:id="rId12"/>
    <p:sldId id="367" r:id="rId13"/>
    <p:sldId id="382" r:id="rId14"/>
    <p:sldId id="383" r:id="rId15"/>
    <p:sldId id="384" r:id="rId16"/>
    <p:sldId id="359" r:id="rId17"/>
    <p:sldId id="358" r:id="rId18"/>
    <p:sldId id="356" r:id="rId19"/>
    <p:sldId id="357" r:id="rId20"/>
    <p:sldId id="400" r:id="rId21"/>
    <p:sldId id="393" r:id="rId22"/>
    <p:sldId id="394" r:id="rId23"/>
    <p:sldId id="395" r:id="rId24"/>
    <p:sldId id="396" r:id="rId25"/>
    <p:sldId id="397" r:id="rId26"/>
    <p:sldId id="398" r:id="rId27"/>
    <p:sldId id="399" r:id="rId28"/>
    <p:sldId id="368" r:id="rId29"/>
    <p:sldId id="369" r:id="rId30"/>
    <p:sldId id="370" r:id="rId31"/>
    <p:sldId id="371" r:id="rId32"/>
    <p:sldId id="372" r:id="rId33"/>
    <p:sldId id="373" r:id="rId34"/>
    <p:sldId id="279" r:id="rId35"/>
    <p:sldId id="287" r:id="rId36"/>
    <p:sldId id="257" r:id="rId37"/>
    <p:sldId id="315" r:id="rId38"/>
    <p:sldId id="276" r:id="rId39"/>
    <p:sldId id="354" r:id="rId40"/>
    <p:sldId id="281" r:id="rId41"/>
    <p:sldId id="313" r:id="rId42"/>
    <p:sldId id="283" r:id="rId43"/>
    <p:sldId id="314" r:id="rId44"/>
    <p:sldId id="316" r:id="rId45"/>
    <p:sldId id="261" r:id="rId46"/>
    <p:sldId id="262" r:id="rId47"/>
    <p:sldId id="263" r:id="rId48"/>
    <p:sldId id="285" r:id="rId49"/>
    <p:sldId id="288" r:id="rId50"/>
    <p:sldId id="290" r:id="rId51"/>
    <p:sldId id="318" r:id="rId52"/>
    <p:sldId id="286" r:id="rId53"/>
    <p:sldId id="291" r:id="rId54"/>
    <p:sldId id="292" r:id="rId55"/>
    <p:sldId id="317" r:id="rId56"/>
    <p:sldId id="293" r:id="rId57"/>
    <p:sldId id="296" r:id="rId58"/>
    <p:sldId id="328" r:id="rId59"/>
    <p:sldId id="329" r:id="rId60"/>
    <p:sldId id="330" r:id="rId61"/>
    <p:sldId id="332" r:id="rId62"/>
    <p:sldId id="331" r:id="rId63"/>
    <p:sldId id="333" r:id="rId64"/>
    <p:sldId id="335" r:id="rId65"/>
    <p:sldId id="385" r:id="rId66"/>
    <p:sldId id="334" r:id="rId67"/>
    <p:sldId id="297" r:id="rId68"/>
    <p:sldId id="338" r:id="rId69"/>
    <p:sldId id="339" r:id="rId70"/>
    <p:sldId id="340" r:id="rId71"/>
    <p:sldId id="310"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6" autoAdjust="0"/>
    <p:restoredTop sz="94660"/>
  </p:normalViewPr>
  <p:slideViewPr>
    <p:cSldViewPr>
      <p:cViewPr varScale="1">
        <p:scale>
          <a:sx n="109" d="100"/>
          <a:sy n="109" d="100"/>
        </p:scale>
        <p:origin x="1002"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CA0E39-F7F9-4C35-9035-B71AAC7474E9}" type="datetimeFigureOut">
              <a:rPr lang="en-US" smtClean="0"/>
              <a:pPr/>
              <a:t>3/12/2020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EF7695-8978-47FF-986C-DF9B169AFE4A}" type="slidenum">
              <a:rPr lang="en-US" smtClean="0"/>
              <a:pPr/>
              <a:t>‹#›</a:t>
            </a:fld>
            <a:endParaRPr lang="en-US"/>
          </a:p>
        </p:txBody>
      </p:sp>
    </p:spTree>
    <p:extLst>
      <p:ext uri="{BB962C8B-B14F-4D97-AF65-F5344CB8AC3E}">
        <p14:creationId xmlns:p14="http://schemas.microsoft.com/office/powerpoint/2010/main" val="356796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1" y="4343400"/>
            <a:ext cx="5486399" cy="4114800"/>
          </a:xfrm>
          <a:prstGeom prst="rect">
            <a:avLst/>
          </a:prstGeom>
        </p:spPr>
        <p:txBody>
          <a:bodyPr lIns="90246" tIns="90246" rIns="90246" bIns="90246" anchor="t" anchorCtr="0">
            <a:no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9310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1" y="4343400"/>
            <a:ext cx="5486399" cy="4114800"/>
          </a:xfrm>
          <a:prstGeom prst="rect">
            <a:avLst/>
          </a:prstGeom>
        </p:spPr>
        <p:txBody>
          <a:bodyPr lIns="90246" tIns="90246" rIns="90246" bIns="90246" anchor="t" anchorCtr="0">
            <a:no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34516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1" y="4343400"/>
            <a:ext cx="5486399" cy="4114800"/>
          </a:xfrm>
          <a:prstGeom prst="rect">
            <a:avLst/>
          </a:prstGeom>
        </p:spPr>
        <p:txBody>
          <a:bodyPr lIns="90246" tIns="90246" rIns="90246" bIns="90246" anchor="t" anchorCtr="0">
            <a:noAutofit/>
          </a:bodyPr>
          <a:lstStyle/>
          <a:p>
            <a:endParaRPr/>
          </a:p>
        </p:txBody>
      </p:sp>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6282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1" y="4343400"/>
            <a:ext cx="5486399" cy="4114800"/>
          </a:xfrm>
          <a:prstGeom prst="rect">
            <a:avLst/>
          </a:prstGeom>
        </p:spPr>
        <p:txBody>
          <a:bodyPr lIns="90246" tIns="90246" rIns="90246" bIns="90246" anchor="t" anchorCtr="0">
            <a:noAutofit/>
          </a:bodyPr>
          <a:lstStyle/>
          <a:p>
            <a:endParaRPr/>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9224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1" y="4343400"/>
            <a:ext cx="5486399" cy="4114800"/>
          </a:xfrm>
          <a:prstGeom prst="rect">
            <a:avLst/>
          </a:prstGeom>
        </p:spPr>
        <p:txBody>
          <a:bodyPr lIns="90246" tIns="90246" rIns="90246" bIns="90246" anchor="t" anchorCtr="0">
            <a:noAutofit/>
          </a:bodyPr>
          <a:lstStyle/>
          <a:p>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5379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EF7695-8978-47FF-986C-DF9B169AFE4A}" type="slidenum">
              <a:rPr lang="en-US" smtClean="0"/>
              <a:pPr/>
              <a:t>30</a:t>
            </a:fld>
            <a:endParaRPr lang="en-US"/>
          </a:p>
        </p:txBody>
      </p:sp>
    </p:spTree>
    <p:extLst>
      <p:ext uri="{BB962C8B-B14F-4D97-AF65-F5344CB8AC3E}">
        <p14:creationId xmlns:p14="http://schemas.microsoft.com/office/powerpoint/2010/main" val="134724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1" y="4343400"/>
            <a:ext cx="5486399" cy="4114800"/>
          </a:xfrm>
          <a:prstGeom prst="rect">
            <a:avLst/>
          </a:prstGeom>
        </p:spPr>
        <p:txBody>
          <a:bodyPr lIns="90246" tIns="90246" rIns="90246" bIns="90246" anchor="t" anchorCtr="0">
            <a:noAutofit/>
          </a:bodyPr>
          <a:lstStyle/>
          <a:p>
            <a:endParaRPr/>
          </a:p>
        </p:txBody>
      </p:sp>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7417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7" name="Shape 267"/>
          <p:cNvSpPr txBox="1">
            <a:spLocks noGrp="1"/>
          </p:cNvSpPr>
          <p:nvPr>
            <p:ph type="body" idx="1"/>
          </p:nvPr>
        </p:nvSpPr>
        <p:spPr>
          <a:xfrm>
            <a:off x="685801" y="4343400"/>
            <a:ext cx="5486399" cy="4114800"/>
          </a:xfrm>
          <a:prstGeom prst="rect">
            <a:avLst/>
          </a:prstGeom>
          <a:noFill/>
          <a:ln>
            <a:noFill/>
          </a:ln>
        </p:spPr>
        <p:txBody>
          <a:bodyPr lIns="91405" tIns="45703" rIns="91405" bIns="45703" anchor="t" anchorCtr="0">
            <a:noAutofit/>
          </a:bodyPr>
          <a:lstStyle/>
          <a:p>
            <a:pPr marL="0" lvl="1">
              <a:buClr>
                <a:schemeClr val="dk1"/>
              </a:buClr>
              <a:buSzPct val="100000"/>
              <a:buFont typeface="Calibri"/>
              <a:buChar char="•"/>
            </a:pPr>
            <a:r>
              <a:rPr lang="en-US" sz="2200">
                <a:solidFill>
                  <a:schemeClr val="dk1"/>
                </a:solidFill>
                <a:latin typeface="Calibri"/>
                <a:ea typeface="Calibri"/>
                <a:cs typeface="Calibri"/>
                <a:sym typeface="Calibri"/>
              </a:rPr>
              <a:t> </a:t>
            </a:r>
          </a:p>
        </p:txBody>
      </p:sp>
      <p:sp>
        <p:nvSpPr>
          <p:cNvPr id="268" name="Shape 268"/>
          <p:cNvSpPr txBox="1">
            <a:spLocks noGrp="1"/>
          </p:cNvSpPr>
          <p:nvPr>
            <p:ph type="sldNum" idx="12"/>
          </p:nvPr>
        </p:nvSpPr>
        <p:spPr>
          <a:xfrm>
            <a:off x="3884612" y="8685212"/>
            <a:ext cx="2971800" cy="457200"/>
          </a:xfrm>
          <a:prstGeom prst="rect">
            <a:avLst/>
          </a:prstGeom>
          <a:noFill/>
          <a:ln>
            <a:noFill/>
          </a:ln>
        </p:spPr>
        <p:txBody>
          <a:bodyPr lIns="91405" tIns="45703" rIns="91405" bIns="45703" anchor="b" anchorCtr="0">
            <a:noAutofit/>
          </a:bodyPr>
          <a:lstStyle/>
          <a:p>
            <a:pPr>
              <a:buSzPct val="25000"/>
            </a:pPr>
            <a:r>
              <a:rPr lang="en-US"/>
              <a:t> </a:t>
            </a:r>
          </a:p>
        </p:txBody>
      </p:sp>
    </p:spTree>
    <p:extLst>
      <p:ext uri="{BB962C8B-B14F-4D97-AF65-F5344CB8AC3E}">
        <p14:creationId xmlns:p14="http://schemas.microsoft.com/office/powerpoint/2010/main" val="177929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55937A-406A-4F3D-8FD5-27BAFE00845A}" type="slidenum">
              <a:rPr lang="en-US" smtClean="0"/>
              <a:pPr/>
              <a:t>71</a:t>
            </a:fld>
            <a:endParaRPr lang="en-US"/>
          </a:p>
        </p:txBody>
      </p:sp>
    </p:spTree>
    <p:extLst>
      <p:ext uri="{BB962C8B-B14F-4D97-AF65-F5344CB8AC3E}">
        <p14:creationId xmlns:p14="http://schemas.microsoft.com/office/powerpoint/2010/main" val="418683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E3825B-08B4-4EFC-8038-B55D125B9F93}" type="datetimeFigureOut">
              <a:rPr lang="en-US" smtClean="0"/>
              <a:pPr/>
              <a:t>3/12/2020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485B21-35BB-4A83-80F9-E6FB6887150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3825B-08B4-4EFC-8038-B55D125B9F93}" type="datetimeFigureOut">
              <a:rPr lang="en-US" smtClean="0"/>
              <a:pPr/>
              <a:t>3/12/2020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85B21-35BB-4A83-80F9-E6FB6887150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baltimoresustainability.org/"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baltimoresustainability.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baltimorehousing.org/adopt_a_lo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baltimoresustainability.org/projects/baltimore-food-policy-initiative/homegrown-baltimore/urban-agriculture-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baltimoresustainability.org/homegrown-baltimore-grow-loca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dnr.maryland.gov/fisheries/pages/aquaculture/nonshellfish.asp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permits.baltimorecity.gov/" TargetMode="External"/><Relationship Id="rId2" Type="http://schemas.openxmlformats.org/officeDocument/2006/relationships/hyperlink" Target="mailto:Rosanna.Laplante@baltimorecity.gov"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mailto:Eric.Hines@md.usda.gov"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baltimoresustainability.org/projects/baltimore-food-policy-initiative/homegrown-baltimore/urban-agriculture-2"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mda.maryland.gov/resource_conservation/Pages/farmer_information.asp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www.baltimorehousing.org/vtov_adop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www.baltimoresustainability.org/projects/baltimore-food-policy-initiative/homegrown-baltimore/urban-agriculture-2/"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abby.cocke@baltimorecity.gov" TargetMode="External"/><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sustainability@baltimorecity.gov" TargetMode="External"/><Relationship Id="rId5" Type="http://schemas.openxmlformats.org/officeDocument/2006/relationships/hyperlink" Target="http://www.facebook.com/baltimoresustainability" TargetMode="External"/><Relationship Id="rId4" Type="http://schemas.openxmlformats.org/officeDocument/2006/relationships/hyperlink" Target="http://www.baltimoresustainability.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05" y="4343400"/>
            <a:ext cx="8763000" cy="2286000"/>
          </a:xfrm>
        </p:spPr>
        <p:txBody>
          <a:bodyPr>
            <a:noAutofit/>
          </a:bodyPr>
          <a:lstStyle/>
          <a:p>
            <a:r>
              <a:rPr lang="en-US" sz="6000" b="1" dirty="0" smtClean="0"/>
              <a:t>Urban Agricult</a:t>
            </a:r>
            <a:r>
              <a:rPr lang="en-US" sz="6000" b="1" dirty="0" smtClean="0"/>
              <a:t>ure</a:t>
            </a:r>
            <a:r>
              <a:rPr lang="en-US" sz="6000" b="1" dirty="0" smtClean="0"/>
              <a:t> </a:t>
            </a:r>
            <a:r>
              <a:rPr lang="en-US" sz="6000" b="1" dirty="0" smtClean="0"/>
              <a:t>in Baltimore </a:t>
            </a:r>
            <a:r>
              <a:rPr lang="en-US" sz="6000" b="1" dirty="0" smtClean="0"/>
              <a:t>City</a:t>
            </a:r>
            <a:r>
              <a:rPr lang="en-US" sz="4000" b="1" dirty="0" smtClean="0"/>
              <a:t/>
            </a:r>
            <a:br>
              <a:rPr lang="en-US" sz="4000" b="1" dirty="0" smtClean="0"/>
            </a:br>
            <a:r>
              <a:rPr lang="en-US" sz="1000" b="1" dirty="0" smtClean="0"/>
              <a:t> </a:t>
            </a:r>
            <a:r>
              <a:rPr lang="en-US" sz="4000" b="1" dirty="0" smtClean="0"/>
              <a:t/>
            </a:r>
            <a:br>
              <a:rPr lang="en-US" sz="4000" b="1" dirty="0" smtClean="0"/>
            </a:br>
            <a:r>
              <a:rPr lang="en-US" sz="1800" b="1" dirty="0" smtClean="0"/>
              <a:t>Presented by </a:t>
            </a:r>
            <a:r>
              <a:rPr lang="en-US" sz="1800" b="1" dirty="0" smtClean="0"/>
              <a:t>Abby Cocke, Environmental Planner,</a:t>
            </a:r>
            <a:r>
              <a:rPr lang="en-US" sz="1800" b="1" dirty="0" smtClean="0"/>
              <a:t> </a:t>
            </a:r>
            <a:r>
              <a:rPr lang="en-US" sz="1800" b="1" dirty="0" smtClean="0"/>
              <a:t>Baltimore Office of Sustainability</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981" y="381000"/>
            <a:ext cx="6483247" cy="387723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cstate="print">
            <a:alphaModFix/>
          </a:blip>
          <a:srcRect/>
          <a:stretch/>
        </p:blipFill>
        <p:spPr>
          <a:xfrm>
            <a:off x="304800" y="2590800"/>
            <a:ext cx="2906597" cy="2819400"/>
          </a:xfrm>
          <a:prstGeom prst="rect">
            <a:avLst/>
          </a:prstGeom>
          <a:noFill/>
          <a:ln>
            <a:noFill/>
          </a:ln>
        </p:spPr>
      </p:pic>
      <p:pic>
        <p:nvPicPr>
          <p:cNvPr id="85" name="Shape 85"/>
          <p:cNvPicPr preferRelativeResize="0"/>
          <p:nvPr/>
        </p:nvPicPr>
        <p:blipFill rotWithShape="1">
          <a:blip r:embed="rId4" cstate="print">
            <a:alphaModFix/>
          </a:blip>
          <a:srcRect/>
          <a:stretch/>
        </p:blipFill>
        <p:spPr>
          <a:xfrm>
            <a:off x="381000" y="0"/>
            <a:ext cx="7315200" cy="2581835"/>
          </a:xfrm>
          <a:prstGeom prst="rect">
            <a:avLst/>
          </a:prstGeom>
          <a:noFill/>
          <a:ln>
            <a:noFill/>
          </a:ln>
        </p:spPr>
      </p:pic>
      <p:sp>
        <p:nvSpPr>
          <p:cNvPr id="86" name="Shape 86"/>
          <p:cNvSpPr/>
          <p:nvPr/>
        </p:nvSpPr>
        <p:spPr>
          <a:xfrm>
            <a:off x="3352800" y="2438400"/>
            <a:ext cx="5105399" cy="353943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a:t>
            </a:r>
            <a:r>
              <a:rPr lang="en-US" sz="2800" b="1" i="0" u="none" strike="noStrike" cap="none" baseline="0" dirty="0">
                <a:solidFill>
                  <a:schemeClr val="dk1"/>
                </a:solidFill>
                <a:latin typeface="Calibri"/>
                <a:ea typeface="Calibri"/>
                <a:cs typeface="Calibri"/>
                <a:sym typeface="Calibri"/>
              </a:rPr>
              <a:t> </a:t>
            </a:r>
            <a:r>
              <a:rPr lang="en-US" sz="2800" b="1" i="0" u="none" strike="noStrike" cap="none" baseline="0" dirty="0">
                <a:solidFill>
                  <a:srgbClr val="00B050"/>
                </a:solidFill>
                <a:latin typeface="Calibri"/>
                <a:ea typeface="Calibri"/>
                <a:cs typeface="Calibri"/>
                <a:sym typeface="Calibri"/>
              </a:rPr>
              <a:t>Office of Sustainability </a:t>
            </a:r>
            <a:r>
              <a:rPr lang="en-US" sz="2800" b="0" i="0" u="none" strike="noStrike" cap="none" baseline="0" dirty="0">
                <a:solidFill>
                  <a:schemeClr val="dk1"/>
                </a:solidFill>
                <a:latin typeface="Calibri"/>
                <a:ea typeface="Calibri"/>
                <a:cs typeface="Calibri"/>
                <a:sym typeface="Calibri"/>
              </a:rPr>
              <a:t>develops and advocates for programs, policies and actions by government, citizens, businesses, and institutions that improve the long-term environmental, social, and economic viability of Baltimore City. </a:t>
            </a:r>
            <a:endParaRPr lang="en-US" sz="2800" b="0" i="0" u="none" strike="noStrike" cap="none" baseline="0" dirty="0"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5558991"/>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cstate="print">
            <a:alphaModFix/>
          </a:blip>
          <a:srcRect/>
          <a:stretch/>
        </p:blipFill>
        <p:spPr>
          <a:xfrm>
            <a:off x="304800" y="2590800"/>
            <a:ext cx="2906597" cy="2819400"/>
          </a:xfrm>
          <a:prstGeom prst="rect">
            <a:avLst/>
          </a:prstGeom>
          <a:noFill/>
          <a:ln>
            <a:noFill/>
          </a:ln>
        </p:spPr>
      </p:pic>
      <p:pic>
        <p:nvPicPr>
          <p:cNvPr id="85" name="Shape 85"/>
          <p:cNvPicPr preferRelativeResize="0"/>
          <p:nvPr/>
        </p:nvPicPr>
        <p:blipFill rotWithShape="1">
          <a:blip r:embed="rId4" cstate="print">
            <a:alphaModFix/>
          </a:blip>
          <a:srcRect/>
          <a:stretch/>
        </p:blipFill>
        <p:spPr>
          <a:xfrm>
            <a:off x="381000" y="0"/>
            <a:ext cx="7315200" cy="2581835"/>
          </a:xfrm>
          <a:prstGeom prst="rect">
            <a:avLst/>
          </a:prstGeom>
          <a:noFill/>
          <a:ln>
            <a:noFill/>
          </a:ln>
        </p:spPr>
      </p:pic>
      <p:sp>
        <p:nvSpPr>
          <p:cNvPr id="86" name="Shape 86"/>
          <p:cNvSpPr/>
          <p:nvPr/>
        </p:nvSpPr>
        <p:spPr>
          <a:xfrm>
            <a:off x="3352800" y="2438400"/>
            <a:ext cx="5105399" cy="353943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The</a:t>
            </a:r>
            <a:r>
              <a:rPr lang="en-US" sz="2800" b="1" i="0" u="none" strike="noStrike" cap="none" baseline="0" dirty="0">
                <a:solidFill>
                  <a:schemeClr val="dk1"/>
                </a:solidFill>
                <a:latin typeface="Calibri"/>
                <a:ea typeface="Calibri"/>
                <a:cs typeface="Calibri"/>
                <a:sym typeface="Calibri"/>
              </a:rPr>
              <a:t> </a:t>
            </a:r>
            <a:r>
              <a:rPr lang="en-US" sz="2800" b="1" i="0" u="none" strike="noStrike" cap="none" baseline="0" dirty="0">
                <a:solidFill>
                  <a:srgbClr val="00B050"/>
                </a:solidFill>
                <a:latin typeface="Calibri"/>
                <a:ea typeface="Calibri"/>
                <a:cs typeface="Calibri"/>
                <a:sym typeface="Calibri"/>
              </a:rPr>
              <a:t>Office of Sustainability </a:t>
            </a:r>
            <a:r>
              <a:rPr lang="en-US" sz="2800" b="0" i="0" u="none" strike="noStrike" cap="none" baseline="0" dirty="0">
                <a:solidFill>
                  <a:schemeClr val="dk1"/>
                </a:solidFill>
                <a:latin typeface="Calibri"/>
                <a:ea typeface="Calibri"/>
                <a:cs typeface="Calibri"/>
                <a:sym typeface="Calibri"/>
              </a:rPr>
              <a:t>develops and advocates for programs, policies and actions by government, citizens, businesses, and institutions that improve the long-term environmental, social, and economic viability of Baltimore City. </a:t>
            </a:r>
            <a:endParaRPr lang="en-US" sz="2800" b="0" i="0" u="none" strike="noStrike" cap="none" baseline="0" dirty="0" smtClean="0">
              <a:solidFill>
                <a:schemeClr val="dk1"/>
              </a:solidFill>
              <a:latin typeface="Calibri"/>
              <a:ea typeface="Calibri"/>
              <a:cs typeface="Calibri"/>
              <a:sym typeface="Calibri"/>
            </a:endParaRPr>
          </a:p>
        </p:txBody>
      </p:sp>
      <p:sp>
        <p:nvSpPr>
          <p:cNvPr id="2" name="TextBox 1"/>
          <p:cNvSpPr txBox="1"/>
          <p:nvPr/>
        </p:nvSpPr>
        <p:spPr>
          <a:xfrm>
            <a:off x="1066800" y="5998518"/>
            <a:ext cx="7162800" cy="584775"/>
          </a:xfrm>
          <a:prstGeom prst="rect">
            <a:avLst/>
          </a:prstGeom>
          <a:noFill/>
        </p:spPr>
        <p:txBody>
          <a:bodyPr wrap="square" rtlCol="0">
            <a:spAutoFit/>
          </a:bodyPr>
          <a:lstStyle/>
          <a:p>
            <a:pPr lvl="0" algn="ctr">
              <a:buClr>
                <a:schemeClr val="dk1"/>
              </a:buClr>
              <a:buSzPct val="25000"/>
            </a:pPr>
            <a:r>
              <a:rPr lang="en-US" sz="3200" b="1" dirty="0" smtClean="0">
                <a:solidFill>
                  <a:schemeClr val="dk1"/>
                </a:solidFill>
                <a:ea typeface="Calibri"/>
                <a:cs typeface="Calibri"/>
                <a:sym typeface="Wingdings" panose="05000000000000000000" pitchFamily="2" charset="2"/>
              </a:rPr>
              <a:t> </a:t>
            </a:r>
            <a:r>
              <a:rPr lang="en-US" sz="3200" b="1" dirty="0" smtClean="0">
                <a:solidFill>
                  <a:schemeClr val="dk1"/>
                </a:solidFill>
                <a:ea typeface="Calibri"/>
                <a:cs typeface="Calibri"/>
                <a:sym typeface="Calibri"/>
                <a:hlinkClick r:id="rId5"/>
              </a:rPr>
              <a:t>www.baltimoresustainability.org</a:t>
            </a:r>
            <a:r>
              <a:rPr lang="en-US" sz="3200" b="1" dirty="0" smtClean="0">
                <a:solidFill>
                  <a:schemeClr val="dk1"/>
                </a:solidFill>
                <a:ea typeface="Calibri"/>
                <a:cs typeface="Calibri"/>
                <a:sym typeface="Calibri"/>
              </a:rPr>
              <a:t> </a:t>
            </a:r>
            <a:r>
              <a:rPr lang="en-US" sz="3200" b="1" dirty="0" smtClean="0">
                <a:solidFill>
                  <a:schemeClr val="dk1"/>
                </a:solidFill>
                <a:ea typeface="Calibri"/>
                <a:cs typeface="Calibri"/>
                <a:sym typeface="Wingdings" panose="05000000000000000000" pitchFamily="2" charset="2"/>
              </a:rPr>
              <a:t> </a:t>
            </a:r>
            <a:endParaRPr lang="en-US" b="1" dirty="0">
              <a:solidFill>
                <a:schemeClr val="dk1"/>
              </a:solidFill>
              <a:ea typeface="Calibri"/>
              <a:cs typeface="Calibri"/>
              <a:sym typeface="Calibri"/>
            </a:endParaRPr>
          </a:p>
        </p:txBody>
      </p:sp>
    </p:spTree>
    <p:extLst>
      <p:ext uri="{BB962C8B-B14F-4D97-AF65-F5344CB8AC3E}">
        <p14:creationId xmlns:p14="http://schemas.microsoft.com/office/powerpoint/2010/main" val="1245321039"/>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Shape 202"/>
          <p:cNvPicPr preferRelativeResize="0">
            <a:picLocks noGrp="1"/>
          </p:cNvPicPr>
          <p:nvPr>
            <p:ph type="body" idx="1"/>
          </p:nvPr>
        </p:nvPicPr>
        <p:blipFill rotWithShape="1">
          <a:blip r:embed="rId3" cstate="print">
            <a:alphaModFix/>
          </a:blip>
          <a:srcRect/>
          <a:stretch/>
        </p:blipFill>
        <p:spPr>
          <a:xfrm>
            <a:off x="704650" y="161301"/>
            <a:ext cx="4359299" cy="5645999"/>
          </a:xfrm>
          <a:prstGeom prst="rect">
            <a:avLst/>
          </a:prstGeom>
          <a:noFill/>
          <a:ln w="12700" cap="flat">
            <a:solidFill>
              <a:schemeClr val="dk1"/>
            </a:solidFill>
            <a:prstDash val="solid"/>
            <a:round/>
            <a:headEnd type="none" w="med" len="med"/>
            <a:tailEnd type="none" w="med" len="med"/>
          </a:ln>
        </p:spPr>
      </p:pic>
      <p:sp>
        <p:nvSpPr>
          <p:cNvPr id="203" name="Shape 203"/>
          <p:cNvSpPr txBox="1"/>
          <p:nvPr/>
        </p:nvSpPr>
        <p:spPr>
          <a:xfrm>
            <a:off x="5791200" y="381000"/>
            <a:ext cx="3200399" cy="629403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Context</a:t>
            </a:r>
          </a:p>
          <a:p>
            <a:pPr marL="0" marR="0" lvl="0" indent="0" algn="l" rtl="0">
              <a:spcBef>
                <a:spcPts val="0"/>
              </a:spcBef>
              <a:buSzPct val="25000"/>
              <a:buNone/>
            </a:pPr>
            <a:r>
              <a:rPr lang="en-US" sz="1100" b="1"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Land Assessment</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Policy Context</a:t>
            </a:r>
          </a:p>
          <a:p>
            <a:pPr marL="0" marR="0" lvl="0" indent="0" algn="l" rtl="0">
              <a:spcBef>
                <a:spcPts val="0"/>
              </a:spcBef>
              <a:buNone/>
            </a:pPr>
            <a:endParaRPr sz="11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Current Activities</a:t>
            </a:r>
          </a:p>
          <a:p>
            <a:pPr marL="0" marR="0" lvl="0" indent="0" algn="l" rtl="0">
              <a:spcBef>
                <a:spcPts val="0"/>
              </a:spcBef>
              <a:buSzPct val="25000"/>
              <a:buNone/>
            </a:pPr>
            <a:r>
              <a:rPr lang="en-US" sz="1100" b="1"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- 25 Major Recommendations: Land, Water, Soil, Capital, Support</a:t>
            </a:r>
          </a:p>
          <a:p>
            <a:pPr marL="0" marR="0" lvl="0" indent="0" algn="l" rtl="0">
              <a:spcBef>
                <a:spcPts val="0"/>
              </a:spcBef>
              <a:buSzPct val="25000"/>
              <a:buNone/>
            </a:pPr>
            <a:r>
              <a:rPr lang="en-US" sz="1100" b="1"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Buy Local, Eat Local</a:t>
            </a:r>
          </a:p>
          <a:p>
            <a:pPr marL="0" marR="0" lvl="0" indent="0" algn="l" rtl="0">
              <a:spcBef>
                <a:spcPts val="0"/>
              </a:spcBef>
              <a:buSzPct val="25000"/>
              <a:buNone/>
            </a:pPr>
            <a:r>
              <a:rPr lang="en-US" sz="1100" b="1"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 Appendices of relevant city code</a:t>
            </a:r>
          </a:p>
        </p:txBody>
      </p:sp>
      <p:sp>
        <p:nvSpPr>
          <p:cNvPr id="204" name="Shape 204"/>
          <p:cNvSpPr txBox="1"/>
          <p:nvPr/>
        </p:nvSpPr>
        <p:spPr>
          <a:xfrm>
            <a:off x="306850" y="5906775"/>
            <a:ext cx="5154899" cy="613800"/>
          </a:xfrm>
          <a:prstGeom prst="rect">
            <a:avLst/>
          </a:prstGeom>
          <a:noFill/>
          <a:ln>
            <a:noFill/>
          </a:ln>
        </p:spPr>
        <p:txBody>
          <a:bodyPr lIns="91425" tIns="91425" rIns="91425" bIns="91425" anchor="t" anchorCtr="0">
            <a:noAutofit/>
          </a:bodyPr>
          <a:lstStyle/>
          <a:p>
            <a:pPr algn="ctr">
              <a:spcBef>
                <a:spcPts val="0"/>
              </a:spcBef>
              <a:buNone/>
            </a:pPr>
            <a:r>
              <a:rPr lang="en-US" sz="1800" b="1" i="1" dirty="0">
                <a:solidFill>
                  <a:srgbClr val="0000FF"/>
                </a:solidFill>
              </a:rPr>
              <a:t>www.baltimoresustainability.org/homegrown-baltimore-grow-local</a:t>
            </a:r>
          </a:p>
        </p:txBody>
      </p:sp>
    </p:spTree>
    <p:extLst>
      <p:ext uri="{BB962C8B-B14F-4D97-AF65-F5344CB8AC3E}">
        <p14:creationId xmlns:p14="http://schemas.microsoft.com/office/powerpoint/2010/main" val="2952270003"/>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168" name="Shape 16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p:txBody>
      </p:sp>
      <p:grpSp>
        <p:nvGrpSpPr>
          <p:cNvPr id="169" name="Shape 169"/>
          <p:cNvGrpSpPr/>
          <p:nvPr/>
        </p:nvGrpSpPr>
        <p:grpSpPr>
          <a:xfrm>
            <a:off x="-53162" y="0"/>
            <a:ext cx="9250325" cy="6858000"/>
            <a:chOff x="152400" y="152400"/>
            <a:chExt cx="8839199" cy="6553200"/>
          </a:xfrm>
        </p:grpSpPr>
        <p:sp>
          <p:nvSpPr>
            <p:cNvPr id="170" name="Shape 170"/>
            <p:cNvSpPr/>
            <p:nvPr/>
          </p:nvSpPr>
          <p:spPr>
            <a:xfrm>
              <a:off x="152400" y="152400"/>
              <a:ext cx="8839199" cy="6553200"/>
            </a:xfrm>
            <a:prstGeom prst="rect">
              <a:avLst/>
            </a:prstGeom>
            <a:solidFill>
              <a:srgbClr val="4F612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71" name="Shape 171"/>
            <p:cNvSpPr/>
            <p:nvPr/>
          </p:nvSpPr>
          <p:spPr>
            <a:xfrm>
              <a:off x="304800" y="304800"/>
              <a:ext cx="8534400" cy="62483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72" name="Shape 172"/>
            <p:cNvSpPr/>
            <p:nvPr/>
          </p:nvSpPr>
          <p:spPr>
            <a:xfrm>
              <a:off x="457200" y="457200"/>
              <a:ext cx="8229600" cy="594359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pic>
        <p:nvPicPr>
          <p:cNvPr id="173" name="Shape 173"/>
          <p:cNvPicPr preferRelativeResize="0"/>
          <p:nvPr/>
        </p:nvPicPr>
        <p:blipFill rotWithShape="1">
          <a:blip r:embed="rId3" cstate="print">
            <a:alphaModFix/>
          </a:blip>
          <a:srcRect l="25438" t="20468" r="36404" b="13450"/>
          <a:stretch/>
        </p:blipFill>
        <p:spPr>
          <a:xfrm>
            <a:off x="457200" y="914400"/>
            <a:ext cx="3938797" cy="5115909"/>
          </a:xfrm>
          <a:prstGeom prst="rect">
            <a:avLst/>
          </a:prstGeom>
          <a:noFill/>
          <a:ln>
            <a:noFill/>
          </a:ln>
        </p:spPr>
      </p:pic>
      <p:sp>
        <p:nvSpPr>
          <p:cNvPr id="174" name="Shape 174"/>
          <p:cNvSpPr txBox="1"/>
          <p:nvPr/>
        </p:nvSpPr>
        <p:spPr>
          <a:xfrm>
            <a:off x="5257800" y="3962400"/>
            <a:ext cx="3276600" cy="2362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2800" b="1" i="0" u="none" strike="noStrike" cap="none" baseline="0">
                <a:solidFill>
                  <a:schemeClr val="dk1"/>
                </a:solidFill>
                <a:latin typeface="Calibri"/>
                <a:ea typeface="Calibri"/>
                <a:cs typeface="Calibri"/>
                <a:sym typeface="Calibri"/>
              </a:rPr>
              <a:t>Visioning</a:t>
            </a:r>
          </a:p>
          <a:p>
            <a:pPr marL="342900" marR="0" lvl="0" indent="-342900" algn="l" rtl="0">
              <a:lnSpc>
                <a:spcPct val="100000"/>
              </a:lnSpc>
              <a:spcBef>
                <a:spcPts val="560"/>
              </a:spcBef>
              <a:spcAft>
                <a:spcPts val="0"/>
              </a:spcAft>
              <a:buClr>
                <a:schemeClr val="dk1"/>
              </a:buClr>
              <a:buSzPct val="100000"/>
              <a:buFont typeface="Arial"/>
              <a:buChar char="•"/>
            </a:pPr>
            <a:r>
              <a:rPr lang="en-US" sz="2800" b="1" i="0" u="none" strike="noStrike" cap="none" baseline="0">
                <a:solidFill>
                  <a:schemeClr val="dk1"/>
                </a:solidFill>
                <a:latin typeface="Calibri"/>
                <a:ea typeface="Calibri"/>
                <a:cs typeface="Calibri"/>
                <a:sym typeface="Calibri"/>
              </a:rPr>
              <a:t>Site selection</a:t>
            </a:r>
          </a:p>
          <a:p>
            <a:pPr marL="342900" marR="0" lvl="0" indent="-342900" algn="l" rtl="0">
              <a:lnSpc>
                <a:spcPct val="100000"/>
              </a:lnSpc>
              <a:spcBef>
                <a:spcPts val="560"/>
              </a:spcBef>
              <a:spcAft>
                <a:spcPts val="0"/>
              </a:spcAft>
              <a:buClr>
                <a:schemeClr val="dk1"/>
              </a:buClr>
              <a:buSzPct val="100000"/>
              <a:buFont typeface="Arial"/>
              <a:buChar char="•"/>
            </a:pPr>
            <a:r>
              <a:rPr lang="en-US" sz="2800" b="1" i="0" u="none" strike="noStrike" cap="none" baseline="0">
                <a:solidFill>
                  <a:schemeClr val="dk1"/>
                </a:solidFill>
                <a:latin typeface="Calibri"/>
                <a:ea typeface="Calibri"/>
                <a:cs typeface="Calibri"/>
                <a:sym typeface="Calibri"/>
              </a:rPr>
              <a:t>Guidelines</a:t>
            </a:r>
          </a:p>
          <a:p>
            <a:pPr marL="342900" marR="0" lvl="0" indent="-342900" algn="l" rtl="0">
              <a:lnSpc>
                <a:spcPct val="100000"/>
              </a:lnSpc>
              <a:spcBef>
                <a:spcPts val="560"/>
              </a:spcBef>
              <a:spcAft>
                <a:spcPts val="0"/>
              </a:spcAft>
              <a:buClr>
                <a:schemeClr val="dk1"/>
              </a:buClr>
              <a:buSzPct val="100000"/>
              <a:buFont typeface="Arial"/>
              <a:buChar char="•"/>
            </a:pPr>
            <a:r>
              <a:rPr lang="en-US" sz="2800" b="1" i="0" u="none" strike="noStrike" cap="none" baseline="0">
                <a:solidFill>
                  <a:schemeClr val="dk1"/>
                </a:solidFill>
                <a:latin typeface="Calibri"/>
                <a:ea typeface="Calibri"/>
                <a:cs typeface="Calibri"/>
                <a:sym typeface="Calibri"/>
              </a:rPr>
              <a:t>Resources</a:t>
            </a:r>
          </a:p>
        </p:txBody>
      </p:sp>
      <p:sp>
        <p:nvSpPr>
          <p:cNvPr id="175" name="Shape 175"/>
          <p:cNvSpPr txBox="1"/>
          <p:nvPr/>
        </p:nvSpPr>
        <p:spPr>
          <a:xfrm>
            <a:off x="4495800" y="838200"/>
            <a:ext cx="4343400" cy="31208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a:solidFill>
                  <a:schemeClr val="dk1"/>
                </a:solidFill>
                <a:latin typeface="Calibri"/>
                <a:ea typeface="Calibri"/>
                <a:cs typeface="Calibri"/>
                <a:sym typeface="Calibri"/>
              </a:rPr>
              <a:t>The Green Pattern Book is a tool to support the greening of vacant land by City agencies, NGOs, community-based organizations, and individual residents by creating a ‘common language’. </a:t>
            </a:r>
          </a:p>
          <a:p>
            <a:pPr marL="0" marR="0" lvl="0" indent="0" algn="l" rtl="0">
              <a:spcBef>
                <a:spcPts val="480"/>
              </a:spcBef>
              <a:buSzPct val="25000"/>
              <a:buNone/>
            </a:pPr>
            <a:r>
              <a:rPr lang="en-US" sz="2400" b="0" i="0" u="none" strike="noStrike" cap="none" baseline="0">
                <a:solidFill>
                  <a:schemeClr val="dk1"/>
                </a:solidFill>
                <a:latin typeface="Calibri"/>
                <a:ea typeface="Calibri"/>
                <a:cs typeface="Calibri"/>
                <a:sym typeface="Calibri"/>
              </a:rPr>
              <a:t>This document includes information on:</a:t>
            </a:r>
          </a:p>
        </p:txBody>
      </p:sp>
    </p:spTree>
    <p:extLst>
      <p:ext uri="{BB962C8B-B14F-4D97-AF65-F5344CB8AC3E}">
        <p14:creationId xmlns:p14="http://schemas.microsoft.com/office/powerpoint/2010/main" val="1854169536"/>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181" name="Shape 18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p:txBody>
      </p:sp>
      <p:grpSp>
        <p:nvGrpSpPr>
          <p:cNvPr id="182" name="Shape 182"/>
          <p:cNvGrpSpPr/>
          <p:nvPr/>
        </p:nvGrpSpPr>
        <p:grpSpPr>
          <a:xfrm>
            <a:off x="-53162" y="0"/>
            <a:ext cx="9250325" cy="6858000"/>
            <a:chOff x="152400" y="152400"/>
            <a:chExt cx="8839199" cy="6553200"/>
          </a:xfrm>
        </p:grpSpPr>
        <p:sp>
          <p:nvSpPr>
            <p:cNvPr id="183" name="Shape 183"/>
            <p:cNvSpPr/>
            <p:nvPr/>
          </p:nvSpPr>
          <p:spPr>
            <a:xfrm>
              <a:off x="152400" y="152400"/>
              <a:ext cx="8839199" cy="6553200"/>
            </a:xfrm>
            <a:prstGeom prst="rect">
              <a:avLst/>
            </a:prstGeom>
            <a:solidFill>
              <a:srgbClr val="4F612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84" name="Shape 184"/>
            <p:cNvSpPr/>
            <p:nvPr/>
          </p:nvSpPr>
          <p:spPr>
            <a:xfrm>
              <a:off x="304800" y="304800"/>
              <a:ext cx="8534400" cy="62483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85" name="Shape 185"/>
            <p:cNvSpPr/>
            <p:nvPr/>
          </p:nvSpPr>
          <p:spPr>
            <a:xfrm>
              <a:off x="457200" y="457200"/>
              <a:ext cx="8229600" cy="5943599"/>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grpSp>
      <p:sp>
        <p:nvSpPr>
          <p:cNvPr id="186" name="Shape 186"/>
          <p:cNvSpPr txBox="1"/>
          <p:nvPr/>
        </p:nvSpPr>
        <p:spPr>
          <a:xfrm>
            <a:off x="304800" y="381000"/>
            <a:ext cx="6476999" cy="523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a:solidFill>
                  <a:schemeClr val="dk1"/>
                </a:solidFill>
                <a:latin typeface="Calibri"/>
                <a:ea typeface="Calibri"/>
                <a:cs typeface="Calibri"/>
                <a:sym typeface="Calibri"/>
              </a:rPr>
              <a:t>How Do We Grow a </a:t>
            </a:r>
            <a:r>
              <a:rPr lang="en-US" sz="2800" b="1" i="0" u="none" strike="noStrike" cap="none" baseline="0">
                <a:solidFill>
                  <a:schemeClr val="accent3"/>
                </a:solidFill>
                <a:latin typeface="Calibri"/>
                <a:ea typeface="Calibri"/>
                <a:cs typeface="Calibri"/>
                <a:sym typeface="Calibri"/>
              </a:rPr>
              <a:t>Green</a:t>
            </a:r>
            <a:r>
              <a:rPr lang="en-US" sz="2800" b="1" i="0" u="none" strike="noStrike" cap="none" baseline="0">
                <a:solidFill>
                  <a:schemeClr val="dk1"/>
                </a:solidFill>
                <a:latin typeface="Calibri"/>
                <a:ea typeface="Calibri"/>
                <a:cs typeface="Calibri"/>
                <a:sym typeface="Calibri"/>
              </a:rPr>
              <a:t> City?</a:t>
            </a:r>
          </a:p>
        </p:txBody>
      </p:sp>
      <p:sp>
        <p:nvSpPr>
          <p:cNvPr id="187" name="Shape 187"/>
          <p:cNvSpPr/>
          <p:nvPr/>
        </p:nvSpPr>
        <p:spPr>
          <a:xfrm>
            <a:off x="381000" y="914400"/>
            <a:ext cx="8458200" cy="3831818"/>
          </a:xfrm>
          <a:prstGeom prst="rect">
            <a:avLst/>
          </a:prstGeom>
          <a:noFill/>
          <a:ln>
            <a:noFill/>
          </a:ln>
        </p:spPr>
        <p:txBody>
          <a:bodyPr lIns="91425" tIns="45700" rIns="91425" bIns="45700" anchor="t" anchorCtr="0">
            <a:noAutofit/>
          </a:bodyPr>
          <a:lstStyle/>
          <a:p>
            <a:pPr marL="0" marR="0" lvl="0" indent="0" algn="l" rtl="0">
              <a:spcBef>
                <a:spcPts val="0"/>
              </a:spcBef>
              <a:spcAft>
                <a:spcPts val="1200"/>
              </a:spcAft>
              <a:buSzPct val="25000"/>
              <a:buNone/>
            </a:pPr>
            <a:r>
              <a:rPr lang="en-US" sz="2200" b="1" i="0" u="none" strike="noStrike" cap="none" baseline="0">
                <a:solidFill>
                  <a:schemeClr val="dk1"/>
                </a:solidFill>
                <a:latin typeface="Calibri"/>
                <a:ea typeface="Calibri"/>
                <a:cs typeface="Calibri"/>
                <a:sym typeface="Calibri"/>
              </a:rPr>
              <a:t>Promoting eight different green “patterns” for re-using vacant land:</a:t>
            </a:r>
          </a:p>
          <a:p>
            <a:pPr marL="231775" marR="0" lvl="0" indent="-3175" algn="l" rtl="0">
              <a:spcBef>
                <a:spcPts val="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Clean and Green</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Community Managed Open Space</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Urban Agriculture</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Green Parking</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Stormwater Management </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Urban Forests</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Neighborhood Parks</a:t>
            </a:r>
          </a:p>
          <a:p>
            <a:pPr marL="231775" marR="0" lvl="0" indent="-3175" algn="l" rtl="0">
              <a:spcBef>
                <a:spcPts val="600"/>
              </a:spcBef>
              <a:buClr>
                <a:schemeClr val="dk1"/>
              </a:buClr>
              <a:buSzPct val="100000"/>
              <a:buFont typeface="Calibri"/>
              <a:buChar char="•"/>
            </a:pPr>
            <a:r>
              <a:rPr lang="en-US" sz="2200" b="0" i="0" u="none" strike="noStrike" cap="none" baseline="0">
                <a:solidFill>
                  <a:schemeClr val="dk1"/>
                </a:solidFill>
                <a:latin typeface="Calibri"/>
                <a:ea typeface="Calibri"/>
                <a:cs typeface="Calibri"/>
                <a:sym typeface="Calibri"/>
              </a:rPr>
              <a:t>  Mixed Greens</a:t>
            </a:r>
          </a:p>
        </p:txBody>
      </p:sp>
      <p:pic>
        <p:nvPicPr>
          <p:cNvPr id="188" name="Shape 188"/>
          <p:cNvPicPr preferRelativeResize="0"/>
          <p:nvPr/>
        </p:nvPicPr>
        <p:blipFill rotWithShape="1">
          <a:blip r:embed="rId3" cstate="print">
            <a:alphaModFix/>
          </a:blip>
          <a:srcRect/>
          <a:stretch/>
        </p:blipFill>
        <p:spPr>
          <a:xfrm>
            <a:off x="3200400" y="4800600"/>
            <a:ext cx="2133599" cy="1600199"/>
          </a:xfrm>
          <a:prstGeom prst="rect">
            <a:avLst/>
          </a:prstGeom>
          <a:noFill/>
          <a:ln>
            <a:noFill/>
          </a:ln>
        </p:spPr>
      </p:pic>
      <p:pic>
        <p:nvPicPr>
          <p:cNvPr id="189" name="Shape 189"/>
          <p:cNvPicPr preferRelativeResize="0"/>
          <p:nvPr/>
        </p:nvPicPr>
        <p:blipFill rotWithShape="1">
          <a:blip r:embed="rId4" cstate="print">
            <a:alphaModFix/>
          </a:blip>
          <a:srcRect/>
          <a:stretch/>
        </p:blipFill>
        <p:spPr>
          <a:xfrm>
            <a:off x="5486400" y="4800600"/>
            <a:ext cx="3137428" cy="1600199"/>
          </a:xfrm>
          <a:prstGeom prst="rect">
            <a:avLst/>
          </a:prstGeom>
          <a:noFill/>
          <a:ln>
            <a:noFill/>
          </a:ln>
        </p:spPr>
      </p:pic>
      <p:pic>
        <p:nvPicPr>
          <p:cNvPr id="190" name="Shape 190"/>
          <p:cNvPicPr preferRelativeResize="0"/>
          <p:nvPr/>
        </p:nvPicPr>
        <p:blipFill rotWithShape="1">
          <a:blip r:embed="rId5" cstate="print">
            <a:alphaModFix/>
          </a:blip>
          <a:srcRect/>
          <a:stretch/>
        </p:blipFill>
        <p:spPr>
          <a:xfrm>
            <a:off x="914400" y="4800600"/>
            <a:ext cx="2133599" cy="1600199"/>
          </a:xfrm>
          <a:prstGeom prst="rect">
            <a:avLst/>
          </a:prstGeom>
          <a:noFill/>
          <a:ln>
            <a:noFill/>
          </a:ln>
        </p:spPr>
      </p:pic>
      <p:pic>
        <p:nvPicPr>
          <p:cNvPr id="191" name="Shape 191"/>
          <p:cNvPicPr preferRelativeResize="0"/>
          <p:nvPr/>
        </p:nvPicPr>
        <p:blipFill rotWithShape="1">
          <a:blip r:embed="rId6" cstate="print">
            <a:alphaModFix/>
          </a:blip>
          <a:srcRect/>
          <a:stretch/>
        </p:blipFill>
        <p:spPr>
          <a:xfrm>
            <a:off x="5486400" y="2286000"/>
            <a:ext cx="3124199" cy="2343150"/>
          </a:xfrm>
          <a:prstGeom prst="rect">
            <a:avLst/>
          </a:prstGeom>
          <a:noFill/>
          <a:ln>
            <a:noFill/>
          </a:ln>
        </p:spPr>
      </p:pic>
    </p:spTree>
    <p:extLst>
      <p:ext uri="{BB962C8B-B14F-4D97-AF65-F5344CB8AC3E}">
        <p14:creationId xmlns:p14="http://schemas.microsoft.com/office/powerpoint/2010/main" val="3737795004"/>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rcRect/>
          <a:stretch>
            <a:fillRect/>
          </a:stretch>
        </p:blipFill>
        <p:spPr bwMode="auto">
          <a:xfrm>
            <a:off x="1143000" y="9236"/>
            <a:ext cx="6858000" cy="6858000"/>
          </a:xfrm>
          <a:prstGeom prst="rect">
            <a:avLst/>
          </a:prstGeom>
          <a:noFill/>
          <a:ln w="9525">
            <a:noFill/>
            <a:miter lim="800000"/>
            <a:headEnd/>
            <a:tailEnd/>
          </a:ln>
        </p:spPr>
      </p:pic>
    </p:spTree>
    <p:extLst>
      <p:ext uri="{BB962C8B-B14F-4D97-AF65-F5344CB8AC3E}">
        <p14:creationId xmlns:p14="http://schemas.microsoft.com/office/powerpoint/2010/main" val="2815660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3601" y="11723"/>
            <a:ext cx="5162404" cy="6846277"/>
          </a:xfrm>
          <a:prstGeom prst="rect">
            <a:avLst/>
          </a:prstGeom>
          <a:ln>
            <a:solidFill>
              <a:schemeClr val="tx1"/>
            </a:solidFill>
          </a:ln>
        </p:spPr>
      </p:pic>
    </p:spTree>
    <p:extLst>
      <p:ext uri="{BB962C8B-B14F-4D97-AF65-F5344CB8AC3E}">
        <p14:creationId xmlns:p14="http://schemas.microsoft.com/office/powerpoint/2010/main" val="1239583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0"/>
            <a:ext cx="4972466" cy="6858000"/>
          </a:xfrm>
          <a:ln>
            <a:solidFill>
              <a:schemeClr val="tx1"/>
            </a:solidFill>
          </a:ln>
        </p:spPr>
      </p:pic>
    </p:spTree>
    <p:extLst>
      <p:ext uri="{BB962C8B-B14F-4D97-AF65-F5344CB8AC3E}">
        <p14:creationId xmlns:p14="http://schemas.microsoft.com/office/powerpoint/2010/main" val="2742629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1713" y="0"/>
            <a:ext cx="5156262" cy="6858000"/>
          </a:xfrm>
          <a:ln>
            <a:solidFill>
              <a:schemeClr val="tx1"/>
            </a:solidFill>
          </a:ln>
        </p:spPr>
      </p:pic>
    </p:spTree>
    <p:extLst>
      <p:ext uri="{BB962C8B-B14F-4D97-AF65-F5344CB8AC3E}">
        <p14:creationId xmlns:p14="http://schemas.microsoft.com/office/powerpoint/2010/main" val="294810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2420"/>
            <a:ext cx="5247119" cy="6845580"/>
          </a:xfrm>
          <a:ln>
            <a:solidFill>
              <a:schemeClr val="tx1"/>
            </a:solidFill>
          </a:ln>
        </p:spPr>
      </p:pic>
    </p:spTree>
    <p:extLst>
      <p:ext uri="{BB962C8B-B14F-4D97-AF65-F5344CB8AC3E}">
        <p14:creationId xmlns:p14="http://schemas.microsoft.com/office/powerpoint/2010/main" val="253778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Context</a:t>
            </a:r>
            <a:endParaRPr lang="en-US" sz="9600" b="1" dirty="0">
              <a:solidFill>
                <a:srgbClr val="7030A0"/>
              </a:solidFill>
            </a:endParaRPr>
          </a:p>
        </p:txBody>
      </p:sp>
    </p:spTree>
    <p:extLst>
      <p:ext uri="{BB962C8B-B14F-4D97-AF65-F5344CB8AC3E}">
        <p14:creationId xmlns:p14="http://schemas.microsoft.com/office/powerpoint/2010/main" val="3214590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Future Areas for Policy Work</a:t>
            </a:r>
            <a:endParaRPr lang="en-US" b="1" dirty="0"/>
          </a:p>
        </p:txBody>
      </p:sp>
      <p:sp>
        <p:nvSpPr>
          <p:cNvPr id="3" name="Content Placeholder 2"/>
          <p:cNvSpPr>
            <a:spLocks noGrp="1"/>
          </p:cNvSpPr>
          <p:nvPr>
            <p:ph idx="1"/>
          </p:nvPr>
        </p:nvSpPr>
        <p:spPr>
          <a:xfrm>
            <a:off x="457200" y="1447800"/>
            <a:ext cx="8229600" cy="5181600"/>
          </a:xfrm>
        </p:spPr>
        <p:txBody>
          <a:bodyPr>
            <a:normAutofit fontScale="70000" lnSpcReduction="20000"/>
          </a:bodyPr>
          <a:lstStyle/>
          <a:p>
            <a:r>
              <a:rPr lang="en-US" sz="3600" u="sng" dirty="0" smtClean="0"/>
              <a:t>Indoor growing </a:t>
            </a:r>
            <a:r>
              <a:rPr lang="en-US" sz="3600" dirty="0" smtClean="0"/>
              <a:t>– our zoning and permitting regulations for urban agriculture were written with outdoor operations in mind. Indoor growing operations can be permitted as Light Industrial, but this greatly limits where they can locate.</a:t>
            </a:r>
          </a:p>
          <a:p>
            <a:pPr marL="0" indent="0">
              <a:buNone/>
            </a:pPr>
            <a:r>
              <a:rPr lang="en-US" sz="1400" dirty="0" smtClean="0"/>
              <a:t> </a:t>
            </a:r>
          </a:p>
          <a:p>
            <a:r>
              <a:rPr lang="en-US" sz="3600" u="sng" dirty="0" smtClean="0"/>
              <a:t>Equity</a:t>
            </a:r>
            <a:r>
              <a:rPr lang="en-US" sz="3600" dirty="0" smtClean="0"/>
              <a:t> – while our new Sustainability Plan addresses the need to support historically disenfranchised communities, we need specific policies and practices in place to do </a:t>
            </a:r>
            <a:r>
              <a:rPr lang="en-US" sz="3600" dirty="0"/>
              <a:t>so</a:t>
            </a:r>
            <a:r>
              <a:rPr lang="en-US" sz="3600" dirty="0" smtClean="0"/>
              <a:t>.</a:t>
            </a:r>
          </a:p>
          <a:p>
            <a:pPr marL="0" indent="0">
              <a:buNone/>
            </a:pPr>
            <a:r>
              <a:rPr lang="en-US" sz="1400" dirty="0" smtClean="0"/>
              <a:t> </a:t>
            </a:r>
            <a:endParaRPr lang="en-US" sz="1400" dirty="0"/>
          </a:p>
          <a:p>
            <a:r>
              <a:rPr lang="en-US" sz="3600" u="sng" dirty="0"/>
              <a:t>Immigrants and refugees </a:t>
            </a:r>
            <a:r>
              <a:rPr lang="en-US" sz="3600" dirty="0"/>
              <a:t>– these populations often has a great deal of knowledge about agriculture, but is not adequately reached by existing outreach efforts</a:t>
            </a:r>
            <a:r>
              <a:rPr lang="en-US" sz="3600" dirty="0" smtClean="0"/>
              <a:t>.</a:t>
            </a:r>
          </a:p>
          <a:p>
            <a:pPr marL="0" indent="0">
              <a:buNone/>
            </a:pPr>
            <a:r>
              <a:rPr lang="en-US" sz="1600" dirty="0"/>
              <a:t> </a:t>
            </a:r>
          </a:p>
          <a:p>
            <a:r>
              <a:rPr lang="en-US" sz="3600" u="sng" dirty="0"/>
              <a:t>Cannabis</a:t>
            </a:r>
            <a:r>
              <a:rPr lang="en-US" sz="3600" dirty="0"/>
              <a:t> – the cannabis growing industry is not </a:t>
            </a:r>
            <a:r>
              <a:rPr lang="en-US" sz="3600" dirty="0" smtClean="0"/>
              <a:t>currently benefitting Baltimoreans but could be a huge economic boon; we must plan proactively to make this happen.</a:t>
            </a:r>
            <a:endParaRPr lang="en-US" sz="3600" dirty="0"/>
          </a:p>
        </p:txBody>
      </p:sp>
    </p:spTree>
    <p:extLst>
      <p:ext uri="{BB962C8B-B14F-4D97-AF65-F5344CB8AC3E}">
        <p14:creationId xmlns:p14="http://schemas.microsoft.com/office/powerpoint/2010/main" val="198778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Resources</a:t>
            </a:r>
            <a:endParaRPr lang="en-US" sz="9600" b="1" dirty="0">
              <a:solidFill>
                <a:srgbClr val="7030A0"/>
              </a:solidFill>
            </a:endParaRPr>
          </a:p>
        </p:txBody>
      </p:sp>
    </p:spTree>
    <p:extLst>
      <p:ext uri="{BB962C8B-B14F-4D97-AF65-F5344CB8AC3E}">
        <p14:creationId xmlns:p14="http://schemas.microsoft.com/office/powerpoint/2010/main" val="659690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Resources</a:t>
            </a:r>
            <a:endParaRPr lang="en-US" sz="9600" b="1" dirty="0">
              <a:solidFill>
                <a:srgbClr val="7030A0"/>
              </a:solidFill>
            </a:endParaRPr>
          </a:p>
        </p:txBody>
      </p:sp>
      <p:sp>
        <p:nvSpPr>
          <p:cNvPr id="3" name="TextBox 2"/>
          <p:cNvSpPr txBox="1"/>
          <p:nvPr/>
        </p:nvSpPr>
        <p:spPr>
          <a:xfrm>
            <a:off x="990600" y="4267200"/>
            <a:ext cx="7162800" cy="584775"/>
          </a:xfrm>
          <a:prstGeom prst="rect">
            <a:avLst/>
          </a:prstGeom>
          <a:noFill/>
        </p:spPr>
        <p:txBody>
          <a:bodyPr wrap="square" rtlCol="0">
            <a:spAutoFit/>
          </a:bodyPr>
          <a:lstStyle/>
          <a:p>
            <a:pPr lvl="0" algn="ctr">
              <a:buClr>
                <a:schemeClr val="dk1"/>
              </a:buClr>
              <a:buSzPct val="25000"/>
            </a:pPr>
            <a:r>
              <a:rPr lang="en-US" sz="3200" b="1" dirty="0" smtClean="0">
                <a:solidFill>
                  <a:schemeClr val="dk1"/>
                </a:solidFill>
                <a:ea typeface="Calibri"/>
                <a:cs typeface="Calibri"/>
                <a:sym typeface="Wingdings" panose="05000000000000000000" pitchFamily="2" charset="2"/>
              </a:rPr>
              <a:t> </a:t>
            </a:r>
            <a:r>
              <a:rPr lang="en-US" sz="3200" b="1" dirty="0" smtClean="0">
                <a:solidFill>
                  <a:schemeClr val="dk1"/>
                </a:solidFill>
                <a:ea typeface="Calibri"/>
                <a:cs typeface="Calibri"/>
                <a:sym typeface="Calibri"/>
                <a:hlinkClick r:id="rId2"/>
              </a:rPr>
              <a:t>www.baltimoresustainability.org</a:t>
            </a:r>
            <a:r>
              <a:rPr lang="en-US" sz="3200" b="1" dirty="0" smtClean="0">
                <a:solidFill>
                  <a:schemeClr val="dk1"/>
                </a:solidFill>
                <a:ea typeface="Calibri"/>
                <a:cs typeface="Calibri"/>
                <a:sym typeface="Calibri"/>
              </a:rPr>
              <a:t> </a:t>
            </a:r>
            <a:r>
              <a:rPr lang="en-US" sz="3200" b="1" dirty="0" smtClean="0">
                <a:solidFill>
                  <a:schemeClr val="dk1"/>
                </a:solidFill>
                <a:ea typeface="Calibri"/>
                <a:cs typeface="Calibri"/>
                <a:sym typeface="Wingdings" panose="05000000000000000000" pitchFamily="2" charset="2"/>
              </a:rPr>
              <a:t> </a:t>
            </a:r>
            <a:endParaRPr lang="en-US" b="1" dirty="0">
              <a:solidFill>
                <a:schemeClr val="dk1"/>
              </a:solidFill>
              <a:ea typeface="Calibri"/>
              <a:cs typeface="Calibri"/>
              <a:sym typeface="Calibri"/>
            </a:endParaRPr>
          </a:p>
        </p:txBody>
      </p:sp>
    </p:spTree>
    <p:extLst>
      <p:ext uri="{BB962C8B-B14F-4D97-AF65-F5344CB8AC3E}">
        <p14:creationId xmlns:p14="http://schemas.microsoft.com/office/powerpoint/2010/main" val="2537189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Beginning Farmer Training Program</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7260" y="1429361"/>
            <a:ext cx="5009480" cy="4983280"/>
          </a:xfrm>
        </p:spPr>
      </p:pic>
    </p:spTree>
    <p:extLst>
      <p:ext uri="{BB962C8B-B14F-4D97-AF65-F5344CB8AC3E}">
        <p14:creationId xmlns:p14="http://schemas.microsoft.com/office/powerpoint/2010/main" val="226518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Black Church Food Security Network</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95853"/>
            <a:ext cx="8229600" cy="4134657"/>
          </a:xfrm>
        </p:spPr>
      </p:pic>
    </p:spTree>
    <p:extLst>
      <p:ext uri="{BB962C8B-B14F-4D97-AF65-F5344CB8AC3E}">
        <p14:creationId xmlns:p14="http://schemas.microsoft.com/office/powerpoint/2010/main" val="2144461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Black Yield Institute</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202" y="1600200"/>
            <a:ext cx="7869595" cy="4525963"/>
          </a:xfrm>
        </p:spPr>
      </p:pic>
    </p:spTree>
    <p:extLst>
      <p:ext uri="{BB962C8B-B14F-4D97-AF65-F5344CB8AC3E}">
        <p14:creationId xmlns:p14="http://schemas.microsoft.com/office/powerpoint/2010/main" val="3774019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UME Master Gardeners</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6174" y="1417638"/>
            <a:ext cx="5511652" cy="4953000"/>
          </a:xfrm>
        </p:spPr>
      </p:pic>
    </p:spTree>
    <p:extLst>
      <p:ext uri="{BB962C8B-B14F-4D97-AF65-F5344CB8AC3E}">
        <p14:creationId xmlns:p14="http://schemas.microsoft.com/office/powerpoint/2010/main" val="533137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Baltimore Green Space</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8979" y="1417638"/>
            <a:ext cx="6386042" cy="4942500"/>
          </a:xfrm>
        </p:spPr>
      </p:pic>
    </p:spTree>
    <p:extLst>
      <p:ext uri="{BB962C8B-B14F-4D97-AF65-F5344CB8AC3E}">
        <p14:creationId xmlns:p14="http://schemas.microsoft.com/office/powerpoint/2010/main" val="2015979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Land Access</a:t>
            </a:r>
            <a:endParaRPr lang="en-US" sz="9600" b="1" dirty="0">
              <a:solidFill>
                <a:srgbClr val="7030A0"/>
              </a:solidFill>
            </a:endParaRPr>
          </a:p>
        </p:txBody>
      </p:sp>
    </p:spTree>
    <p:extLst>
      <p:ext uri="{BB962C8B-B14F-4D97-AF65-F5344CB8AC3E}">
        <p14:creationId xmlns:p14="http://schemas.microsoft.com/office/powerpoint/2010/main" val="1378354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Adopt a Lot Program</a:t>
            </a:r>
            <a:endParaRPr lang="en-US" dirty="0"/>
          </a:p>
        </p:txBody>
      </p:sp>
      <p:sp>
        <p:nvSpPr>
          <p:cNvPr id="3" name="Content Placeholder 2"/>
          <p:cNvSpPr>
            <a:spLocks noGrp="1"/>
          </p:cNvSpPr>
          <p:nvPr>
            <p:ph idx="1"/>
          </p:nvPr>
        </p:nvSpPr>
        <p:spPr>
          <a:xfrm>
            <a:off x="1295400" y="990600"/>
            <a:ext cx="6614749" cy="1295400"/>
          </a:xfrm>
        </p:spPr>
        <p:txBody>
          <a:bodyPr>
            <a:normAutofit/>
          </a:bodyPr>
          <a:lstStyle/>
          <a:p>
            <a:pPr marL="0" indent="0">
              <a:buNone/>
            </a:pPr>
            <a:r>
              <a:rPr lang="en-US" sz="2400" dirty="0">
                <a:hlinkClick r:id="rId2"/>
              </a:rPr>
              <a:t>http://</a:t>
            </a:r>
            <a:r>
              <a:rPr lang="en-US" sz="2400" dirty="0" smtClean="0">
                <a:hlinkClick r:id="rId2"/>
              </a:rPr>
              <a:t>www.baltimorehousing.org/adopt_a_lot</a:t>
            </a:r>
            <a:r>
              <a:rPr lang="en-US" sz="2400" dirty="0" smtClean="0"/>
              <a:t> </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2545" y="1600201"/>
            <a:ext cx="639365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740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dirty="0" err="1" smtClean="0"/>
              <a:t>Victorine</a:t>
            </a:r>
            <a:r>
              <a:rPr lang="en-US" sz="3800" b="1" dirty="0" smtClean="0"/>
              <a:t> Q. Adams Community Garden</a:t>
            </a:r>
            <a:endParaRPr lang="en-US" sz="38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334" r="20000"/>
          <a:stretch/>
        </p:blipFill>
        <p:spPr>
          <a:xfrm>
            <a:off x="502356" y="1524000"/>
            <a:ext cx="8139288" cy="4644039"/>
          </a:xfrm>
          <a:prstGeom prst="rect">
            <a:avLst/>
          </a:prstGeom>
        </p:spPr>
      </p:pic>
    </p:spTree>
    <p:extLst>
      <p:ext uri="{BB962C8B-B14F-4D97-AF65-F5344CB8AC3E}">
        <p14:creationId xmlns:p14="http://schemas.microsoft.com/office/powerpoint/2010/main" val="3230374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Adopt a Lot Program</a:t>
            </a:r>
            <a:endParaRPr lang="en-US" b="1" dirty="0"/>
          </a:p>
        </p:txBody>
      </p:sp>
      <p:sp>
        <p:nvSpPr>
          <p:cNvPr id="3" name="Content Placeholder 2"/>
          <p:cNvSpPr>
            <a:spLocks noGrp="1"/>
          </p:cNvSpPr>
          <p:nvPr>
            <p:ph idx="1"/>
          </p:nvPr>
        </p:nvSpPr>
        <p:spPr>
          <a:xfrm>
            <a:off x="457200" y="1371600"/>
            <a:ext cx="8229600" cy="4754563"/>
          </a:xfrm>
        </p:spPr>
        <p:txBody>
          <a:bodyPr>
            <a:normAutofit/>
          </a:bodyPr>
          <a:lstStyle/>
          <a:p>
            <a:r>
              <a:rPr lang="en-US" sz="3600" dirty="0" smtClean="0"/>
              <a:t>Free</a:t>
            </a:r>
          </a:p>
          <a:p>
            <a:r>
              <a:rPr lang="en-US" sz="3600" dirty="0" smtClean="0"/>
              <a:t>Provides you with a license to legally enter the property and conduct certain activities</a:t>
            </a:r>
          </a:p>
          <a:p>
            <a:r>
              <a:rPr lang="en-US" sz="3600" dirty="0" smtClean="0"/>
              <a:t>Can technically be revoked at any time</a:t>
            </a:r>
          </a:p>
          <a:p>
            <a:r>
              <a:rPr lang="en-US" sz="3600" dirty="0" smtClean="0"/>
              <a:t>Policy is to give one growing season’s notice before canceling the license</a:t>
            </a:r>
            <a:endParaRPr lang="en-US" sz="3600" dirty="0"/>
          </a:p>
        </p:txBody>
      </p:sp>
    </p:spTree>
    <p:extLst>
      <p:ext uri="{BB962C8B-B14F-4D97-AF65-F5344CB8AC3E}">
        <p14:creationId xmlns:p14="http://schemas.microsoft.com/office/powerpoint/2010/main" val="4176050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28600"/>
            <a:ext cx="7772400" cy="685800"/>
          </a:xfrm>
        </p:spPr>
        <p:txBody>
          <a:bodyPr>
            <a:noAutofit/>
          </a:bodyPr>
          <a:lstStyle/>
          <a:p>
            <a:r>
              <a:rPr lang="en-US" sz="4400" b="1" dirty="0" smtClean="0">
                <a:solidFill>
                  <a:schemeClr val="tx1"/>
                </a:solidFill>
              </a:rPr>
              <a:t>Homegrown Baltimore Land Leasing Initiative</a:t>
            </a:r>
            <a:endParaRPr lang="en-US" sz="4400" b="1" dirty="0">
              <a:solidFill>
                <a:schemeClr val="tx1"/>
              </a:solidFill>
            </a:endParaRPr>
          </a:p>
        </p:txBody>
      </p:sp>
      <p:pic>
        <p:nvPicPr>
          <p:cNvPr id="4" name="Picture 6"/>
          <p:cNvPicPr>
            <a:picLocks noChangeAspect="1" noChangeArrowheads="1"/>
          </p:cNvPicPr>
          <p:nvPr/>
        </p:nvPicPr>
        <p:blipFill>
          <a:blip r:embed="rId2" cstate="print"/>
          <a:srcRect/>
          <a:stretch>
            <a:fillRect/>
          </a:stretch>
        </p:blipFill>
        <p:spPr bwMode="auto">
          <a:xfrm>
            <a:off x="990600" y="2107983"/>
            <a:ext cx="2260076" cy="2192274"/>
          </a:xfrm>
          <a:prstGeom prst="rect">
            <a:avLst/>
          </a:prstGeom>
          <a:noFill/>
          <a:ln w="9525">
            <a:noFill/>
            <a:miter lim="800000"/>
            <a:headEnd/>
            <a:tailEnd/>
          </a:ln>
          <a:effectLst/>
        </p:spPr>
      </p:pic>
      <p:pic>
        <p:nvPicPr>
          <p:cNvPr id="5" name="Picture 4" descr="LARGE BOS color logo.JPG"/>
          <p:cNvPicPr>
            <a:picLocks noChangeAspect="1"/>
          </p:cNvPicPr>
          <p:nvPr/>
        </p:nvPicPr>
        <p:blipFill>
          <a:blip r:embed="rId3" cstate="print"/>
          <a:stretch>
            <a:fillRect/>
          </a:stretch>
        </p:blipFill>
        <p:spPr>
          <a:xfrm>
            <a:off x="456938" y="4648200"/>
            <a:ext cx="3327400" cy="1174376"/>
          </a:xfrm>
          <a:prstGeom prst="rect">
            <a:avLst/>
          </a:prstGeom>
        </p:spPr>
      </p:pic>
      <p:pic>
        <p:nvPicPr>
          <p:cNvPr id="1026" name="Picture 2" descr="C:\Documents and Settings\Abby.Cocke\Desktop\bhlogo.jpg"/>
          <p:cNvPicPr>
            <a:picLocks noChangeAspect="1" noChangeArrowheads="1"/>
          </p:cNvPicPr>
          <p:nvPr/>
        </p:nvPicPr>
        <p:blipFill>
          <a:blip r:embed="rId4" cstate="print"/>
          <a:srcRect/>
          <a:stretch>
            <a:fillRect/>
          </a:stretch>
        </p:blipFill>
        <p:spPr bwMode="auto">
          <a:xfrm>
            <a:off x="5715000" y="2209800"/>
            <a:ext cx="2819400" cy="3383280"/>
          </a:xfrm>
          <a:prstGeom prst="rect">
            <a:avLst/>
          </a:prstGeom>
          <a:noFill/>
        </p:spPr>
      </p:pic>
      <p:sp>
        <p:nvSpPr>
          <p:cNvPr id="7" name="TextBox 6"/>
          <p:cNvSpPr txBox="1"/>
          <p:nvPr/>
        </p:nvSpPr>
        <p:spPr>
          <a:xfrm>
            <a:off x="4343400" y="2819400"/>
            <a:ext cx="609600" cy="769441"/>
          </a:xfrm>
          <a:prstGeom prst="rect">
            <a:avLst/>
          </a:prstGeom>
          <a:noFill/>
        </p:spPr>
        <p:txBody>
          <a:bodyPr wrap="square" rtlCol="0">
            <a:spAutoFit/>
          </a:bodyPr>
          <a:lstStyle/>
          <a:p>
            <a:r>
              <a:rPr lang="en-US" sz="4400" b="1" dirty="0" smtClean="0"/>
              <a:t>&amp;</a:t>
            </a:r>
            <a:endParaRPr lang="en-US" sz="4400" b="1" dirty="0"/>
          </a:p>
        </p:txBody>
      </p:sp>
    </p:spTree>
    <p:extLst>
      <p:ext uri="{BB962C8B-B14F-4D97-AF65-F5344CB8AC3E}">
        <p14:creationId xmlns:p14="http://schemas.microsoft.com/office/powerpoint/2010/main" val="883034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
            </a:r>
            <a:br>
              <a:rPr lang="en-US" sz="3950" b="0" i="0" u="none" strike="noStrike" cap="none" baseline="0">
                <a:solidFill>
                  <a:schemeClr val="dk1"/>
                </a:solidFill>
                <a:latin typeface="Calibri"/>
                <a:ea typeface="Calibri"/>
                <a:cs typeface="Calibri"/>
                <a:sym typeface="Calibri"/>
              </a:rPr>
            </a:br>
            <a:r>
              <a:rPr lang="en-US" sz="3950" b="1" i="0" u="none" strike="noStrike" cap="none" baseline="0">
                <a:solidFill>
                  <a:schemeClr val="dk1"/>
                </a:solidFill>
                <a:latin typeface="Calibri"/>
                <a:ea typeface="Calibri"/>
                <a:cs typeface="Calibri"/>
                <a:sym typeface="Calibri"/>
              </a:rPr>
              <a:t>Land Assessment</a:t>
            </a:r>
            <a:r>
              <a:rPr lang="en-US" sz="3950" b="0" i="0" u="none" strike="noStrike" cap="none" baseline="0">
                <a:solidFill>
                  <a:schemeClr val="dk1"/>
                </a:solidFill>
                <a:latin typeface="Calibri"/>
                <a:ea typeface="Calibri"/>
                <a:cs typeface="Calibri"/>
                <a:sym typeface="Calibri"/>
              </a:rPr>
              <a:t/>
            </a:r>
            <a:br>
              <a:rPr lang="en-US" sz="3950" b="0" i="0" u="none" strike="noStrike" cap="none" baseline="0">
                <a:solidFill>
                  <a:schemeClr val="dk1"/>
                </a:solidFill>
                <a:latin typeface="Calibri"/>
                <a:ea typeface="Calibri"/>
                <a:cs typeface="Calibri"/>
                <a:sym typeface="Calibri"/>
              </a:rPr>
            </a:br>
            <a:endParaRPr lang="en-US" sz="3950" b="0" i="0" u="none" strike="noStrike" cap="none" baseline="0">
              <a:solidFill>
                <a:schemeClr val="dk1"/>
              </a:solidFill>
              <a:latin typeface="Calibri"/>
              <a:ea typeface="Calibri"/>
              <a:cs typeface="Calibri"/>
              <a:sym typeface="Calibri"/>
            </a:endParaRPr>
          </a:p>
        </p:txBody>
      </p:sp>
      <p:pic>
        <p:nvPicPr>
          <p:cNvPr id="255" name="Shape 255"/>
          <p:cNvPicPr preferRelativeResize="0"/>
          <p:nvPr/>
        </p:nvPicPr>
        <p:blipFill rotWithShape="1">
          <a:blip r:embed="rId3" cstate="print">
            <a:alphaModFix/>
          </a:blip>
          <a:srcRect l="30769" t="32178" b="8415"/>
          <a:stretch/>
        </p:blipFill>
        <p:spPr>
          <a:xfrm>
            <a:off x="2286000" y="1061851"/>
            <a:ext cx="4835792" cy="2514599"/>
          </a:xfrm>
          <a:prstGeom prst="rect">
            <a:avLst/>
          </a:prstGeom>
          <a:noFill/>
          <a:ln w="12700" cap="flat">
            <a:solidFill>
              <a:schemeClr val="dk1"/>
            </a:solidFill>
            <a:prstDash val="solid"/>
            <a:miter/>
            <a:headEnd type="none" w="med" len="med"/>
            <a:tailEnd type="none" w="med" len="med"/>
          </a:ln>
        </p:spPr>
      </p:pic>
      <p:sp>
        <p:nvSpPr>
          <p:cNvPr id="256" name="Shape 256"/>
          <p:cNvSpPr txBox="1"/>
          <p:nvPr/>
        </p:nvSpPr>
        <p:spPr>
          <a:xfrm>
            <a:off x="190994" y="3733800"/>
            <a:ext cx="8763000" cy="296234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Conditions sought:</a:t>
            </a:r>
          </a:p>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Contiguous </a:t>
            </a:r>
          </a:p>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One acre or larger</a:t>
            </a:r>
          </a:p>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City-owned</a:t>
            </a:r>
          </a:p>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Flat</a:t>
            </a:r>
          </a:p>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 Open to the sun</a:t>
            </a:r>
          </a:p>
          <a:p>
            <a:pPr marL="0" marR="0" lvl="0" indent="0" algn="ctr" rtl="0">
              <a:spcBef>
                <a:spcPts val="0"/>
              </a:spcBef>
              <a:buSzPct val="25000"/>
              <a:buNone/>
            </a:pPr>
            <a:r>
              <a:rPr lang="en-US" sz="2200" b="1" i="0" u="none" strike="noStrike" cap="none" baseline="0">
                <a:solidFill>
                  <a:schemeClr val="dk1"/>
                </a:solidFill>
                <a:latin typeface="Calibri"/>
                <a:ea typeface="Calibri"/>
                <a:cs typeface="Calibri"/>
                <a:sym typeface="Calibri"/>
              </a:rPr>
              <a:t>No short to mid term development plans</a:t>
            </a:r>
          </a:p>
          <a:p>
            <a:pPr marL="0" marR="0" lvl="0" indent="0" algn="ctr" rtl="0">
              <a:spcBef>
                <a:spcPts val="0"/>
              </a:spcBef>
              <a:buSzPct val="25000"/>
              <a:buNone/>
            </a:pPr>
            <a:r>
              <a:rPr lang="en-US" sz="1050" b="1" i="0" u="none" strike="noStrike" cap="none" baseline="0">
                <a:solidFill>
                  <a:schemeClr val="dk1"/>
                </a:solidFill>
                <a:latin typeface="Calibri"/>
                <a:ea typeface="Calibri"/>
                <a:cs typeface="Calibri"/>
                <a:sym typeface="Calibri"/>
              </a:rPr>
              <a:t> </a:t>
            </a:r>
          </a:p>
          <a:p>
            <a:pPr marL="0" marR="0" lvl="0" indent="0" algn="ctr" rtl="0">
              <a:spcBef>
                <a:spcPts val="0"/>
              </a:spcBef>
              <a:buSzPct val="25000"/>
              <a:buNone/>
            </a:pPr>
            <a:r>
              <a:rPr lang="en-US" sz="2200" b="1" i="1" u="none" strike="noStrike" cap="none" baseline="0">
                <a:solidFill>
                  <a:schemeClr val="dk1"/>
                </a:solidFill>
                <a:latin typeface="Calibri"/>
                <a:ea typeface="Calibri"/>
                <a:cs typeface="Calibri"/>
                <a:sym typeface="Calibri"/>
              </a:rPr>
              <a:t>Approximately 35 acres identified – most need a lot of prep and outreach!</a:t>
            </a:r>
          </a:p>
        </p:txBody>
      </p:sp>
    </p:spTree>
    <p:extLst>
      <p:ext uri="{BB962C8B-B14F-4D97-AF65-F5344CB8AC3E}">
        <p14:creationId xmlns:p14="http://schemas.microsoft.com/office/powerpoint/2010/main" val="3599815206"/>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228600" y="609600"/>
            <a:ext cx="8686800" cy="762000"/>
          </a:xfrm>
          <a:prstGeom prst="rect">
            <a:avLst/>
          </a:prstGeom>
          <a:noFill/>
          <a:ln>
            <a:noFill/>
          </a:ln>
        </p:spPr>
        <p:txBody>
          <a:bodyPr lIns="91425" tIns="45700" rIns="91425" bIns="45700" anchor="ctr" anchorCtr="0">
            <a:noAutofit/>
          </a:bodyPr>
          <a:lstStyle/>
          <a:p>
            <a:pPr lvl="0">
              <a:spcBef>
                <a:spcPts val="0"/>
              </a:spcBef>
              <a:buClr>
                <a:schemeClr val="dk1"/>
              </a:buClr>
              <a:buSzPct val="25000"/>
            </a:pPr>
            <a:r>
              <a:rPr lang="en-US" sz="4000" b="1" i="0" u="none" strike="noStrike" cap="none" baseline="0" dirty="0">
                <a:solidFill>
                  <a:schemeClr val="dk1"/>
                </a:solidFill>
                <a:latin typeface="Calibri"/>
                <a:ea typeface="Calibri"/>
                <a:cs typeface="Calibri"/>
                <a:sym typeface="Calibri"/>
              </a:rPr>
              <a:t>Pre-Qualification Application</a:t>
            </a:r>
            <a:br>
              <a:rPr lang="en-US" sz="4000" b="1" i="0" u="none" strike="noStrike" cap="none" baseline="0" dirty="0">
                <a:solidFill>
                  <a:schemeClr val="dk1"/>
                </a:solidFill>
                <a:latin typeface="Calibri"/>
                <a:ea typeface="Calibri"/>
                <a:cs typeface="Calibri"/>
                <a:sym typeface="Calibri"/>
              </a:rPr>
            </a:br>
            <a:r>
              <a:rPr lang="en-US" sz="2400" b="1" dirty="0">
                <a:solidFill>
                  <a:schemeClr val="dk1"/>
                </a:solidFill>
                <a:ea typeface="Calibri"/>
                <a:cs typeface="Calibri"/>
                <a:sym typeface="Calibri"/>
                <a:hlinkClick r:id="rId3"/>
              </a:rPr>
              <a:t>https://</a:t>
            </a:r>
            <a:r>
              <a:rPr lang="en-US" sz="2400" b="1" dirty="0" smtClean="0">
                <a:solidFill>
                  <a:schemeClr val="dk1"/>
                </a:solidFill>
                <a:ea typeface="Calibri"/>
                <a:cs typeface="Calibri"/>
                <a:sym typeface="Calibri"/>
                <a:hlinkClick r:id="rId3"/>
              </a:rPr>
              <a:t>www.baltimoresustainability.org/projects/baltimore-food-policy-initiative/homegrown-baltimore/urban-agriculture-2</a:t>
            </a:r>
            <a:r>
              <a:rPr lang="en-US" sz="2400" b="1" dirty="0" smtClean="0">
                <a:solidFill>
                  <a:schemeClr val="dk1"/>
                </a:solidFill>
                <a:ea typeface="Calibri"/>
                <a:cs typeface="Calibri"/>
                <a:sym typeface="Calibri"/>
              </a:rPr>
              <a:t> </a:t>
            </a:r>
            <a:r>
              <a:rPr lang="en-US" sz="4000" b="0" i="0" u="none" strike="noStrike" cap="none" baseline="0" dirty="0">
                <a:solidFill>
                  <a:schemeClr val="dk1"/>
                </a:solidFill>
                <a:latin typeface="Calibri"/>
                <a:ea typeface="Calibri"/>
                <a:cs typeface="Calibri"/>
                <a:sym typeface="Calibri"/>
              </a:rPr>
              <a:t/>
            </a:r>
            <a:br>
              <a:rPr lang="en-US" sz="4000" b="0" i="0" u="none" strike="noStrike" cap="none" baseline="0" dirty="0">
                <a:solidFill>
                  <a:schemeClr val="dk1"/>
                </a:solidFill>
                <a:latin typeface="Calibri"/>
                <a:ea typeface="Calibri"/>
                <a:cs typeface="Calibri"/>
                <a:sym typeface="Calibri"/>
              </a:rPr>
            </a:br>
            <a:endParaRPr lang="en-US" sz="4000" b="0" i="0" u="none" strike="noStrike" cap="none" baseline="0" dirty="0">
              <a:solidFill>
                <a:schemeClr val="dk1"/>
              </a:solidFill>
              <a:latin typeface="Calibri"/>
              <a:ea typeface="Calibri"/>
              <a:cs typeface="Calibri"/>
              <a:sym typeface="Calibri"/>
            </a:endParaRPr>
          </a:p>
        </p:txBody>
      </p:sp>
      <p:sp>
        <p:nvSpPr>
          <p:cNvPr id="262" name="Shape 262"/>
          <p:cNvSpPr txBox="1">
            <a:spLocks noGrp="1"/>
          </p:cNvSpPr>
          <p:nvPr>
            <p:ph type="body" idx="1"/>
          </p:nvPr>
        </p:nvSpPr>
        <p:spPr>
          <a:xfrm>
            <a:off x="152400" y="1371600"/>
            <a:ext cx="5714999" cy="533399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3200" b="0" i="0" u="none" strike="noStrike" cap="none" baseline="0" dirty="0">
                <a:solidFill>
                  <a:schemeClr val="dk1"/>
                </a:solidFill>
                <a:latin typeface="Calibri"/>
                <a:ea typeface="Calibri"/>
                <a:cs typeface="Calibri"/>
                <a:sym typeface="Calibri"/>
              </a:rPr>
              <a:t>Minimum qualifications: </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At least 1 year of experience</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Sustainable management plan</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Openness to community involvement</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Financially sound proposal</a:t>
            </a:r>
          </a:p>
          <a:p>
            <a:pPr marL="342900" marR="0" lvl="0" indent="-342900" algn="l" rtl="0">
              <a:spcBef>
                <a:spcPts val="640"/>
              </a:spcBef>
              <a:buClr>
                <a:schemeClr val="dk1"/>
              </a:buClr>
              <a:buSzPct val="100000"/>
              <a:buFont typeface="Arial"/>
              <a:buChar char="•"/>
            </a:pPr>
            <a:r>
              <a:rPr lang="en-US" sz="3200" b="0" i="0" u="none" strike="noStrike" cap="none" baseline="0" dirty="0">
                <a:solidFill>
                  <a:schemeClr val="dk1"/>
                </a:solidFill>
                <a:latin typeface="Calibri"/>
                <a:ea typeface="Calibri"/>
                <a:cs typeface="Calibri"/>
                <a:sym typeface="Calibri"/>
              </a:rPr>
              <a:t>Terms:</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Rolling deadline to apply</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5-year leases (with 2-year notice to vacate), terms based on farm type</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$100/year</a:t>
            </a:r>
          </a:p>
          <a:p>
            <a:pPr marL="742950" marR="0" lvl="1" indent="-285750" algn="l" rtl="0">
              <a:spcBef>
                <a:spcPts val="480"/>
              </a:spcBef>
              <a:buClr>
                <a:schemeClr val="dk1"/>
              </a:buClr>
              <a:buSzPct val="100000"/>
              <a:buFont typeface="Arial"/>
              <a:buChar char="–"/>
            </a:pPr>
            <a:r>
              <a:rPr lang="en-US" sz="2400" b="0" i="0" u="none" strike="noStrike" cap="none" baseline="0" dirty="0">
                <a:solidFill>
                  <a:schemeClr val="dk1"/>
                </a:solidFill>
                <a:latin typeface="Calibri"/>
                <a:ea typeface="Calibri"/>
                <a:cs typeface="Calibri"/>
                <a:sym typeface="Calibri"/>
              </a:rPr>
              <a:t>Funding available to help with initial capital costs</a:t>
            </a:r>
          </a:p>
          <a:p>
            <a:pPr marL="742950" marR="0" lvl="1" indent="-107950" algn="l" rtl="0">
              <a:spcBef>
                <a:spcPts val="560"/>
              </a:spcBef>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263" name="Shape 263"/>
          <p:cNvPicPr preferRelativeResize="0"/>
          <p:nvPr/>
        </p:nvPicPr>
        <p:blipFill rotWithShape="1">
          <a:blip r:embed="rId4" cstate="print">
            <a:alphaModFix/>
          </a:blip>
          <a:srcRect l="1833" t="16116" r="68864" b="48718"/>
          <a:stretch/>
        </p:blipFill>
        <p:spPr>
          <a:xfrm>
            <a:off x="5943600" y="1447800"/>
            <a:ext cx="2971799" cy="2228850"/>
          </a:xfrm>
          <a:prstGeom prst="rect">
            <a:avLst/>
          </a:prstGeom>
          <a:noFill/>
          <a:ln w="12700" cap="flat">
            <a:solidFill>
              <a:schemeClr val="dk1"/>
            </a:solidFill>
            <a:prstDash val="solid"/>
            <a:miter/>
            <a:headEnd type="none" w="med" len="med"/>
            <a:tailEnd type="none" w="med" len="med"/>
          </a:ln>
        </p:spPr>
      </p:pic>
      <p:pic>
        <p:nvPicPr>
          <p:cNvPr id="264" name="Shape 264"/>
          <p:cNvPicPr preferRelativeResize="0"/>
          <p:nvPr/>
        </p:nvPicPr>
        <p:blipFill rotWithShape="1">
          <a:blip r:embed="rId5" cstate="print">
            <a:alphaModFix/>
          </a:blip>
          <a:srcRect l="850" t="14966" r="71939" b="53741"/>
          <a:stretch/>
        </p:blipFill>
        <p:spPr>
          <a:xfrm>
            <a:off x="6019800" y="4038600"/>
            <a:ext cx="2913062" cy="2093912"/>
          </a:xfrm>
          <a:prstGeom prst="rect">
            <a:avLst/>
          </a:prstGeom>
          <a:noFill/>
          <a:ln w="12700" cap="flat">
            <a:solidFill>
              <a:schemeClr val="dk1"/>
            </a:solidFill>
            <a:prstDash val="solid"/>
            <a:miter/>
            <a:headEnd type="none" w="med" len="med"/>
            <a:tailEnd type="none" w="med" len="med"/>
          </a:ln>
        </p:spPr>
      </p:pic>
    </p:spTree>
    <p:extLst>
      <p:ext uri="{BB962C8B-B14F-4D97-AF65-F5344CB8AC3E}">
        <p14:creationId xmlns:p14="http://schemas.microsoft.com/office/powerpoint/2010/main" val="752143392"/>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Zoning and Permitting</a:t>
            </a:r>
            <a:endParaRPr lang="en-US" sz="9600" b="1" dirty="0">
              <a:solidFill>
                <a:srgbClr val="7030A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181600"/>
          </a:xfrm>
        </p:spPr>
        <p:txBody>
          <a:bodyPr>
            <a:normAutofit fontScale="92500"/>
          </a:bodyPr>
          <a:lstStyle/>
          <a:p>
            <a:r>
              <a:rPr lang="en-US" b="1" dirty="0" smtClean="0"/>
              <a:t>Previously: </a:t>
            </a:r>
            <a:r>
              <a:rPr lang="en-US" dirty="0" smtClean="0"/>
              <a:t>Community gardens and urban farms were not technically permitted as permanent uses because there were no use categories for them. They were allowed as “temporary uses”.</a:t>
            </a:r>
          </a:p>
          <a:p>
            <a:pPr>
              <a:buNone/>
            </a:pPr>
            <a:r>
              <a:rPr lang="en-US" sz="1100" dirty="0" smtClean="0"/>
              <a:t> </a:t>
            </a:r>
          </a:p>
          <a:p>
            <a:r>
              <a:rPr lang="en-US" b="1" dirty="0" smtClean="0"/>
              <a:t>Under new Code: </a:t>
            </a:r>
            <a:r>
              <a:rPr lang="en-US" dirty="0" smtClean="0"/>
              <a:t>Community gardens (aka Community-Managed Open Spaces) are a permitted use in most districts unless they incorporate certain features in which case they are conditional uses. Urban agriculture (aka farms) is a conditional use in most districts.</a:t>
            </a:r>
            <a:endParaRPr lang="en-US" dirty="0"/>
          </a:p>
        </p:txBody>
      </p:sp>
      <p:sp>
        <p:nvSpPr>
          <p:cNvPr id="6" name="Title 5"/>
          <p:cNvSpPr>
            <a:spLocks noGrp="1"/>
          </p:cNvSpPr>
          <p:nvPr>
            <p:ph type="title"/>
          </p:nvPr>
        </p:nvSpPr>
        <p:spPr/>
        <p:txBody>
          <a:bodyPr/>
          <a:lstStyle/>
          <a:p>
            <a:r>
              <a:rPr lang="en-US" b="1" dirty="0" smtClean="0"/>
              <a:t>What Changed?</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Definitions</a:t>
            </a:r>
            <a:endParaRPr lang="en-US" b="1" dirty="0"/>
          </a:p>
        </p:txBody>
      </p:sp>
      <p:sp>
        <p:nvSpPr>
          <p:cNvPr id="3" name="Content Placeholder 2"/>
          <p:cNvSpPr>
            <a:spLocks noGrp="1"/>
          </p:cNvSpPr>
          <p:nvPr>
            <p:ph idx="1"/>
          </p:nvPr>
        </p:nvSpPr>
        <p:spPr>
          <a:xfrm>
            <a:off x="381000" y="1219200"/>
            <a:ext cx="8382000" cy="5257800"/>
          </a:xfrm>
        </p:spPr>
        <p:txBody>
          <a:bodyPr>
            <a:noAutofit/>
          </a:bodyPr>
          <a:lstStyle/>
          <a:p>
            <a:pPr>
              <a:buNone/>
            </a:pPr>
            <a:r>
              <a:rPr lang="en-US" sz="3600" b="1" dirty="0"/>
              <a:t>Community-Managed Open Space. </a:t>
            </a:r>
            <a:r>
              <a:rPr lang="en-US" sz="3600" dirty="0"/>
              <a:t>An open space area </a:t>
            </a:r>
            <a:r>
              <a:rPr lang="en-US" sz="3600" dirty="0" smtClean="0"/>
              <a:t>that is </a:t>
            </a:r>
            <a:r>
              <a:rPr lang="en-US" sz="3600" u="sng" dirty="0" smtClean="0"/>
              <a:t>maintained </a:t>
            </a:r>
            <a:r>
              <a:rPr lang="en-US" sz="3600" u="sng" dirty="0"/>
              <a:t>by more than one </a:t>
            </a:r>
            <a:r>
              <a:rPr lang="en-US" sz="3600" u="sng" dirty="0" smtClean="0"/>
              <a:t>(1) household</a:t>
            </a:r>
            <a:r>
              <a:rPr lang="en-US" sz="3600" dirty="0" smtClean="0"/>
              <a:t> and </a:t>
            </a:r>
            <a:r>
              <a:rPr lang="en-US" sz="3600" dirty="0"/>
              <a:t>is </a:t>
            </a:r>
            <a:r>
              <a:rPr lang="en-US" sz="3600" dirty="0" smtClean="0"/>
              <a:t>used either </a:t>
            </a:r>
            <a:r>
              <a:rPr lang="en-US" sz="3600" dirty="0"/>
              <a:t>for the cultivation of fruits, flowers, vegetables or ornamental </a:t>
            </a:r>
            <a:r>
              <a:rPr lang="en-US" sz="3600" dirty="0" smtClean="0"/>
              <a:t>plants; </a:t>
            </a:r>
            <a:r>
              <a:rPr lang="en-US" sz="3600" dirty="0"/>
              <a:t>or as a community gathering space for passive or active </a:t>
            </a:r>
            <a:r>
              <a:rPr lang="en-US" sz="3600" dirty="0" smtClean="0"/>
              <a:t>recreation.</a:t>
            </a:r>
            <a:endParaRPr lang="en-US" sz="3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Definitions</a:t>
            </a:r>
            <a:endParaRPr lang="en-US" b="1" dirty="0"/>
          </a:p>
        </p:txBody>
      </p:sp>
      <p:sp>
        <p:nvSpPr>
          <p:cNvPr id="3" name="Content Placeholder 2"/>
          <p:cNvSpPr>
            <a:spLocks noGrp="1"/>
          </p:cNvSpPr>
          <p:nvPr>
            <p:ph idx="1"/>
          </p:nvPr>
        </p:nvSpPr>
        <p:spPr>
          <a:xfrm>
            <a:off x="381000" y="1219200"/>
            <a:ext cx="8382000" cy="5257800"/>
          </a:xfrm>
        </p:spPr>
        <p:txBody>
          <a:bodyPr>
            <a:noAutofit/>
          </a:bodyPr>
          <a:lstStyle/>
          <a:p>
            <a:pPr>
              <a:buNone/>
            </a:pPr>
            <a:r>
              <a:rPr lang="en-US" b="1" dirty="0" smtClean="0"/>
              <a:t>Urban Agriculture.</a:t>
            </a:r>
            <a:r>
              <a:rPr lang="en-US" dirty="0" smtClean="0"/>
              <a:t> The cultivation, processing, and marketing of food, </a:t>
            </a:r>
            <a:r>
              <a:rPr lang="en-US" u="sng" dirty="0" smtClean="0"/>
              <a:t>with a primary emphasis on operating as a business enterprise for income generation</a:t>
            </a:r>
            <a:r>
              <a:rPr lang="en-US" dirty="0" smtClean="0"/>
              <a:t>. Urban agriculture includes animal husbandry, aquaculture, agro-forestry, vineyards and wineries, and horticulture, and might involve the use of intensive production methods, structures for extended growing seasons, on-site sales of produce, and composting.</a:t>
            </a:r>
            <a:endParaRPr lang="en-US" u="sng"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Where are they allowed?</a:t>
            </a:r>
            <a:endParaRPr lang="en-US" b="1" dirty="0"/>
          </a:p>
        </p:txBody>
      </p:sp>
      <p:graphicFrame>
        <p:nvGraphicFramePr>
          <p:cNvPr id="4" name="Content Placeholder 3"/>
          <p:cNvGraphicFramePr>
            <a:graphicFrameLocks noGrp="1"/>
          </p:cNvGraphicFramePr>
          <p:nvPr>
            <p:ph idx="1"/>
          </p:nvPr>
        </p:nvGraphicFramePr>
        <p:xfrm>
          <a:off x="304800" y="3886200"/>
          <a:ext cx="8229599" cy="111252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20000"/>
                    </a:ext>
                  </a:extLst>
                </a:gridCol>
                <a:gridCol w="1175657">
                  <a:extLst>
                    <a:ext uri="{9D8B030D-6E8A-4147-A177-3AD203B41FA5}">
                      <a16:colId xmlns:a16="http://schemas.microsoft.com/office/drawing/2014/main" val="20001"/>
                    </a:ext>
                  </a:extLst>
                </a:gridCol>
                <a:gridCol w="1175657">
                  <a:extLst>
                    <a:ext uri="{9D8B030D-6E8A-4147-A177-3AD203B41FA5}">
                      <a16:colId xmlns:a16="http://schemas.microsoft.com/office/drawing/2014/main" val="20002"/>
                    </a:ext>
                  </a:extLst>
                </a:gridCol>
                <a:gridCol w="1175657">
                  <a:extLst>
                    <a:ext uri="{9D8B030D-6E8A-4147-A177-3AD203B41FA5}">
                      <a16:colId xmlns:a16="http://schemas.microsoft.com/office/drawing/2014/main" val="20003"/>
                    </a:ext>
                  </a:extLst>
                </a:gridCol>
                <a:gridCol w="1175657">
                  <a:extLst>
                    <a:ext uri="{9D8B030D-6E8A-4147-A177-3AD203B41FA5}">
                      <a16:colId xmlns:a16="http://schemas.microsoft.com/office/drawing/2014/main" val="20004"/>
                    </a:ext>
                  </a:extLst>
                </a:gridCol>
                <a:gridCol w="1175657">
                  <a:extLst>
                    <a:ext uri="{9D8B030D-6E8A-4147-A177-3AD203B41FA5}">
                      <a16:colId xmlns:a16="http://schemas.microsoft.com/office/drawing/2014/main" val="20005"/>
                    </a:ext>
                  </a:extLst>
                </a:gridCol>
                <a:gridCol w="1175657">
                  <a:extLst>
                    <a:ext uri="{9D8B030D-6E8A-4147-A177-3AD203B41FA5}">
                      <a16:colId xmlns:a16="http://schemas.microsoft.com/office/drawing/2014/main" val="20006"/>
                    </a:ext>
                  </a:extLst>
                </a:gridCol>
              </a:tblGrid>
              <a:tr h="370840">
                <a:tc>
                  <a:txBody>
                    <a:bodyPr/>
                    <a:lstStyle/>
                    <a:p>
                      <a:endParaRPr lang="en-US" dirty="0"/>
                    </a:p>
                  </a:txBody>
                  <a:tcPr/>
                </a:tc>
                <a:tc>
                  <a:txBody>
                    <a:bodyPr/>
                    <a:lstStyle/>
                    <a:p>
                      <a:r>
                        <a:rPr lang="en-US" dirty="0" smtClean="0"/>
                        <a:t>OIC</a:t>
                      </a:r>
                      <a:endParaRPr lang="en-US" dirty="0"/>
                    </a:p>
                  </a:txBody>
                  <a:tcPr/>
                </a:tc>
                <a:tc>
                  <a:txBody>
                    <a:bodyPr/>
                    <a:lstStyle/>
                    <a:p>
                      <a:r>
                        <a:rPr lang="en-US" dirty="0" smtClean="0"/>
                        <a:t>BSC</a:t>
                      </a:r>
                      <a:endParaRPr lang="en-US" dirty="0"/>
                    </a:p>
                  </a:txBody>
                  <a:tcPr/>
                </a:tc>
                <a:tc>
                  <a:txBody>
                    <a:bodyPr/>
                    <a:lstStyle/>
                    <a:p>
                      <a:r>
                        <a:rPr lang="en-US" dirty="0" smtClean="0"/>
                        <a:t>I-MU</a:t>
                      </a:r>
                      <a:endParaRPr lang="en-US" dirty="0"/>
                    </a:p>
                  </a:txBody>
                  <a:tcPr/>
                </a:tc>
                <a:tc>
                  <a:txBody>
                    <a:bodyPr/>
                    <a:lstStyle/>
                    <a:p>
                      <a:r>
                        <a:rPr lang="en-US" dirty="0" smtClean="0"/>
                        <a:t>I-1</a:t>
                      </a:r>
                      <a:endParaRPr lang="en-US" dirty="0"/>
                    </a:p>
                  </a:txBody>
                  <a:tcPr/>
                </a:tc>
                <a:tc>
                  <a:txBody>
                    <a:bodyPr/>
                    <a:lstStyle/>
                    <a:p>
                      <a:r>
                        <a:rPr lang="en-US" dirty="0" smtClean="0"/>
                        <a:t>I-2</a:t>
                      </a:r>
                      <a:endParaRPr lang="en-US" dirty="0"/>
                    </a:p>
                  </a:txBody>
                  <a:tcPr/>
                </a:tc>
                <a:tc>
                  <a:txBody>
                    <a:bodyPr/>
                    <a:lstStyle/>
                    <a:p>
                      <a:r>
                        <a:rPr lang="en-US" dirty="0" smtClean="0"/>
                        <a:t>MI</a:t>
                      </a:r>
                      <a:endParaRPr lang="en-US" dirty="0"/>
                    </a:p>
                  </a:txBody>
                  <a:tcPr/>
                </a:tc>
                <a:extLst>
                  <a:ext uri="{0D108BD9-81ED-4DB2-BD59-A6C34878D82A}">
                    <a16:rowId xmlns:a16="http://schemas.microsoft.com/office/drawing/2014/main" val="10000"/>
                  </a:ext>
                </a:extLst>
              </a:tr>
              <a:tr h="370840">
                <a:tc>
                  <a:txBody>
                    <a:bodyPr/>
                    <a:lstStyle/>
                    <a:p>
                      <a:r>
                        <a:rPr lang="en-US" dirty="0" smtClean="0"/>
                        <a:t>CMOS</a:t>
                      </a:r>
                      <a:endParaRPr lang="en-US" dirty="0"/>
                    </a:p>
                  </a:txBody>
                  <a:tcPr/>
                </a:tc>
                <a:tc>
                  <a:txBody>
                    <a:bodyPr/>
                    <a:lstStyle/>
                    <a:p>
                      <a:r>
                        <a:rPr lang="en-US" dirty="0" smtClean="0"/>
                        <a:t>P</a:t>
                      </a:r>
                      <a:endParaRPr lang="en-US" dirty="0"/>
                    </a:p>
                  </a:txBody>
                  <a:tcPr/>
                </a:tc>
                <a:tc>
                  <a:txBody>
                    <a:bodyPr/>
                    <a:lstStyle/>
                    <a:p>
                      <a:r>
                        <a:rPr lang="en-US" dirty="0" smtClean="0"/>
                        <a:t>P</a:t>
                      </a:r>
                      <a:endParaRPr lang="en-US" dirty="0"/>
                    </a:p>
                  </a:txBody>
                  <a:tcPr/>
                </a:tc>
                <a:tc>
                  <a:txBody>
                    <a:bodyPr/>
                    <a:lstStyle/>
                    <a:p>
                      <a:r>
                        <a:rPr lang="en-US" dirty="0" smtClean="0"/>
                        <a:t>P</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smtClean="0"/>
                        <a:t>UA</a:t>
                      </a:r>
                      <a:endParaRPr lang="en-US" dirty="0"/>
                    </a:p>
                  </a:txBody>
                  <a:tcPr/>
                </a:tc>
                <a:tc>
                  <a:txBody>
                    <a:bodyPr/>
                    <a:lstStyle/>
                    <a:p>
                      <a:r>
                        <a:rPr lang="en-US" dirty="0" smtClean="0"/>
                        <a:t>P</a:t>
                      </a:r>
                      <a:endParaRPr lang="en-US" dirty="0"/>
                    </a:p>
                  </a:txBody>
                  <a:tcPr/>
                </a:tc>
                <a:tc>
                  <a:txBody>
                    <a:bodyPr/>
                    <a:lstStyle/>
                    <a:p>
                      <a:r>
                        <a:rPr lang="en-US" dirty="0" smtClean="0"/>
                        <a:t>P</a:t>
                      </a:r>
                      <a:endParaRPr lang="en-US" dirty="0"/>
                    </a:p>
                  </a:txBody>
                  <a:tcPr/>
                </a:tc>
                <a:tc>
                  <a:txBody>
                    <a:bodyPr/>
                    <a:lstStyle/>
                    <a:p>
                      <a:r>
                        <a:rPr lang="en-US" dirty="0" smtClean="0"/>
                        <a:t>P</a:t>
                      </a:r>
                      <a:endParaRPr lang="en-US" dirty="0"/>
                    </a:p>
                  </a:txBody>
                  <a:tcPr/>
                </a:tc>
                <a:tc>
                  <a:txBody>
                    <a:bodyPr/>
                    <a:lstStyle/>
                    <a:p>
                      <a:r>
                        <a:rPr lang="en-US" dirty="0" smtClean="0"/>
                        <a:t>P</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5" name="Content Placeholder 2"/>
          <p:cNvSpPr txBox="1">
            <a:spLocks/>
          </p:cNvSpPr>
          <p:nvPr/>
        </p:nvSpPr>
        <p:spPr>
          <a:xfrm>
            <a:off x="381000" y="1600200"/>
            <a:ext cx="8229600" cy="49530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000" b="1" i="0" strike="noStrike" kern="1200" cap="none" spc="0" normalizeH="0" baseline="0" noProof="0" dirty="0" smtClean="0">
                <a:ln>
                  <a:noFill/>
                </a:ln>
                <a:solidFill>
                  <a:schemeClr val="tx1"/>
                </a:solidFill>
                <a:effectLst/>
                <a:uLnTx/>
                <a:uFillTx/>
                <a:latin typeface="+mn-lt"/>
                <a:ea typeface="+mn-ea"/>
                <a:cs typeface="+mn-cs"/>
              </a:rPr>
              <a:t>Community-Managed </a:t>
            </a:r>
            <a:r>
              <a:rPr lang="en-US" sz="3000" b="1" dirty="0" smtClean="0"/>
              <a:t>O</a:t>
            </a:r>
            <a:r>
              <a:rPr kumimoji="0" lang="en-US" sz="3000" b="1" i="0" strike="noStrike" kern="1200" cap="none" spc="0" normalizeH="0" baseline="0" noProof="0" dirty="0" smtClean="0">
                <a:ln>
                  <a:noFill/>
                </a:ln>
                <a:solidFill>
                  <a:schemeClr val="tx1"/>
                </a:solidFill>
                <a:effectLst/>
                <a:uLnTx/>
                <a:uFillTx/>
                <a:latin typeface="+mn-lt"/>
                <a:ea typeface="+mn-ea"/>
                <a:cs typeface="+mn-cs"/>
              </a:rPr>
              <a:t>pen </a:t>
            </a:r>
            <a:r>
              <a:rPr lang="en-US" sz="3000" b="1" dirty="0" smtClean="0"/>
              <a:t>S</a:t>
            </a:r>
            <a:r>
              <a:rPr kumimoji="0" lang="en-US" sz="3000" b="1" i="0" strike="noStrike" kern="1200" cap="none" spc="0" normalizeH="0" baseline="0" noProof="0" dirty="0" smtClean="0">
                <a:ln>
                  <a:noFill/>
                </a:ln>
                <a:solidFill>
                  <a:schemeClr val="tx1"/>
                </a:solidFill>
                <a:effectLst/>
                <a:uLnTx/>
                <a:uFillTx/>
                <a:latin typeface="+mn-lt"/>
                <a:ea typeface="+mn-ea"/>
                <a:cs typeface="+mn-cs"/>
              </a:rPr>
              <a:t>paces </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are a </a:t>
            </a:r>
            <a:r>
              <a:rPr kumimoji="0" lang="en-US" sz="3000" b="1" i="0" u="none" strike="noStrike" kern="1200" cap="none" spc="0" normalizeH="0" baseline="0" noProof="0" dirty="0" smtClean="0">
                <a:ln>
                  <a:noFill/>
                </a:ln>
                <a:solidFill>
                  <a:srgbClr val="00B050"/>
                </a:solidFill>
                <a:effectLst/>
                <a:uLnTx/>
                <a:uFillTx/>
                <a:latin typeface="+mn-lt"/>
                <a:ea typeface="+mn-ea"/>
                <a:cs typeface="+mn-cs"/>
              </a:rPr>
              <a:t>permitted</a:t>
            </a:r>
            <a:r>
              <a:rPr kumimoji="0" lang="en-US" sz="3000" b="0" i="0" u="none" strike="noStrike" kern="1200" cap="none" spc="0" normalizeH="0" baseline="0" noProof="0" dirty="0" smtClean="0">
                <a:ln>
                  <a:noFill/>
                </a:ln>
                <a:solidFill>
                  <a:schemeClr val="tx1"/>
                </a:solidFill>
                <a:effectLst/>
                <a:uLnTx/>
                <a:uFillTx/>
                <a:latin typeface="+mn-lt"/>
                <a:ea typeface="+mn-ea"/>
                <a:cs typeface="+mn-cs"/>
              </a:rPr>
              <a:t> use in all zoning</a:t>
            </a:r>
            <a:r>
              <a:rPr kumimoji="0" lang="en-US" sz="3000" b="0" i="0" u="none" strike="noStrike" kern="1200" cap="none" spc="0" normalizeH="0" noProof="0" dirty="0" smtClean="0">
                <a:ln>
                  <a:noFill/>
                </a:ln>
                <a:solidFill>
                  <a:schemeClr val="tx1"/>
                </a:solidFill>
                <a:effectLst/>
                <a:uLnTx/>
                <a:uFillTx/>
                <a:latin typeface="+mn-lt"/>
                <a:ea typeface="+mn-ea"/>
                <a:cs typeface="+mn-cs"/>
              </a:rPr>
              <a:t> districts (unless </a:t>
            </a:r>
            <a:r>
              <a:rPr lang="en-US" sz="3000" dirty="0" smtClean="0"/>
              <a:t>they</a:t>
            </a:r>
            <a:r>
              <a:rPr kumimoji="0" lang="en-US" sz="3000" b="0" i="0" u="none" strike="noStrike" kern="1200" cap="none" spc="0" normalizeH="0" noProof="0" dirty="0" smtClean="0">
                <a:ln>
                  <a:noFill/>
                </a:ln>
                <a:solidFill>
                  <a:schemeClr val="tx1"/>
                </a:solidFill>
                <a:effectLst/>
                <a:uLnTx/>
                <a:uFillTx/>
                <a:latin typeface="+mn-lt"/>
                <a:ea typeface="+mn-ea"/>
                <a:cs typeface="+mn-cs"/>
              </a:rPr>
              <a:t> incorporate certain features) and</a:t>
            </a:r>
            <a:r>
              <a:rPr kumimoji="0" lang="en-US" sz="3000" b="1" i="0" strike="noStrike" kern="1200" cap="none" spc="0" normalizeH="0" noProof="0" dirty="0" smtClean="0">
                <a:ln>
                  <a:noFill/>
                </a:ln>
                <a:solidFill>
                  <a:schemeClr val="tx1"/>
                </a:solidFill>
                <a:effectLst/>
                <a:uLnTx/>
                <a:uFillTx/>
                <a:latin typeface="+mn-lt"/>
                <a:ea typeface="+mn-ea"/>
                <a:cs typeface="+mn-cs"/>
              </a:rPr>
              <a:t> Urban Agriculture </a:t>
            </a:r>
            <a:r>
              <a:rPr lang="en-US" sz="3000" dirty="0" smtClean="0"/>
              <a:t>will be a </a:t>
            </a:r>
            <a:r>
              <a:rPr lang="en-US" sz="3000" b="1" dirty="0" smtClean="0">
                <a:solidFill>
                  <a:schemeClr val="accent6">
                    <a:lumMod val="75000"/>
                  </a:schemeClr>
                </a:solidFill>
              </a:rPr>
              <a:t>conditional</a:t>
            </a:r>
            <a:r>
              <a:rPr lang="en-US" sz="3000" dirty="0" smtClean="0"/>
              <a:t> use in all zoning districts with the exception of industrial zones, which are as follows:</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US" sz="2000" dirty="0" smtClean="0"/>
              <a:t>	</a:t>
            </a:r>
          </a:p>
          <a:p>
            <a:pPr marL="342900" marR="0" lvl="0" indent="-342900" defTabSz="914400" rtl="0" eaLnBrk="1" fontAlgn="auto" latinLnBrk="0" hangingPunct="1">
              <a:lnSpc>
                <a:spcPct val="100000"/>
              </a:lnSpc>
              <a:spcBef>
                <a:spcPct val="20000"/>
              </a:spcBef>
              <a:spcAft>
                <a:spcPts val="0"/>
              </a:spcAft>
              <a:buClrTx/>
              <a:buSzTx/>
              <a:tabLst/>
              <a:defRPr/>
            </a:pPr>
            <a:r>
              <a:rPr lang="en-US" sz="2000" dirty="0" smtClean="0"/>
              <a:t>	</a:t>
            </a:r>
            <a:r>
              <a:rPr lang="en-US" sz="2200" dirty="0" smtClean="0"/>
              <a:t>OIC = Office-Industrial Campus	 BSC = Bio-Science Campus</a:t>
            </a:r>
          </a:p>
          <a:p>
            <a:pPr marL="342900" marR="0" lvl="0" indent="-342900" defTabSz="914400" rtl="0" eaLnBrk="1" fontAlgn="auto" latinLnBrk="0" hangingPunct="1">
              <a:lnSpc>
                <a:spcPct val="100000"/>
              </a:lnSpc>
              <a:spcBef>
                <a:spcPct val="20000"/>
              </a:spcBef>
              <a:spcAft>
                <a:spcPts val="0"/>
              </a:spcAft>
              <a:buClrTx/>
              <a:buSzTx/>
              <a:tabLst/>
              <a:defRPr/>
            </a:pPr>
            <a:r>
              <a:rPr lang="en-US" sz="2200" dirty="0" smtClean="0"/>
              <a:t>	I-MU = Industrial Mixed-Use		 </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I-1</a:t>
            </a:r>
            <a:r>
              <a:rPr kumimoji="0" lang="en-US" sz="2200" b="0" i="0" u="none" strike="noStrike" kern="1200" cap="none" spc="0" normalizeH="0" noProof="0" dirty="0" smtClean="0">
                <a:ln>
                  <a:noFill/>
                </a:ln>
                <a:solidFill>
                  <a:schemeClr val="tx1"/>
                </a:solidFill>
                <a:effectLst/>
                <a:uLnTx/>
                <a:uFillTx/>
                <a:latin typeface="+mn-lt"/>
                <a:ea typeface="+mn-ea"/>
                <a:cs typeface="+mn-cs"/>
              </a:rPr>
              <a:t> = Light Industrial</a:t>
            </a:r>
            <a:endParaRPr lang="en-US" sz="2200" noProof="0" dirty="0" smtClean="0"/>
          </a:p>
          <a:p>
            <a:pPr marL="342900" marR="0" lvl="0" indent="-342900" defTabSz="914400" rtl="0" eaLnBrk="1" fontAlgn="auto" latinLnBrk="0" hangingPunct="1">
              <a:lnSpc>
                <a:spcPct val="100000"/>
              </a:lnSpc>
              <a:spcBef>
                <a:spcPct val="20000"/>
              </a:spcBef>
              <a:spcAft>
                <a:spcPts val="0"/>
              </a:spcAft>
              <a:buClrTx/>
              <a:buSzTx/>
              <a:tabLst/>
              <a:defRPr/>
            </a:pPr>
            <a:r>
              <a:rPr lang="en-US" sz="2200" dirty="0" smtClean="0"/>
              <a:t>	I-2 = General Industrial		 MI = Maritime Industrial</a:t>
            </a:r>
            <a:endParaRPr kumimoji="0" lang="en-US" sz="2200" b="0" i="0" u="none" strike="noStrike" kern="1200" cap="none" spc="0" normalizeH="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would make a garden conditional?</a:t>
            </a:r>
            <a:endParaRPr lang="en-US" b="1" dirty="0"/>
          </a:p>
        </p:txBody>
      </p:sp>
      <p:sp>
        <p:nvSpPr>
          <p:cNvPr id="5" name="Content Placeholder 2"/>
          <p:cNvSpPr txBox="1">
            <a:spLocks/>
          </p:cNvSpPr>
          <p:nvPr/>
        </p:nvSpPr>
        <p:spPr>
          <a:xfrm>
            <a:off x="381000" y="1600200"/>
            <a:ext cx="8229600" cy="4953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200" b="0" i="0" u="none" strike="noStrike" kern="1200" cap="none" spc="0" normalizeH="0" noProof="0" dirty="0" smtClean="0">
              <a:ln>
                <a:noFill/>
              </a:ln>
              <a:solidFill>
                <a:schemeClr val="tx1"/>
              </a:solidFill>
              <a:effectLst/>
              <a:uLnTx/>
              <a:uFillTx/>
              <a:latin typeface="+mn-lt"/>
              <a:ea typeface="+mn-ea"/>
              <a:cs typeface="+mn-cs"/>
            </a:endParaRPr>
          </a:p>
        </p:txBody>
      </p:sp>
      <p:sp>
        <p:nvSpPr>
          <p:cNvPr id="6" name="Content Placeholder 5"/>
          <p:cNvSpPr>
            <a:spLocks noGrp="1"/>
          </p:cNvSpPr>
          <p:nvPr>
            <p:ph idx="1"/>
          </p:nvPr>
        </p:nvSpPr>
        <p:spPr/>
        <p:txBody>
          <a:bodyPr/>
          <a:lstStyle/>
          <a:p>
            <a:pPr>
              <a:buNone/>
            </a:pPr>
            <a:r>
              <a:rPr lang="en-US" sz="3600" dirty="0" smtClean="0"/>
              <a:t>Community-Managed Open Space uses are conditional if they incorporate:</a:t>
            </a:r>
          </a:p>
          <a:p>
            <a:pPr lvl="2"/>
            <a:r>
              <a:rPr lang="en-US" sz="3200" dirty="0" smtClean="0"/>
              <a:t>On-site composting</a:t>
            </a:r>
          </a:p>
          <a:p>
            <a:pPr lvl="2"/>
            <a:r>
              <a:rPr lang="en-US" sz="3200" dirty="0" smtClean="0"/>
              <a:t>On-site sales, or</a:t>
            </a:r>
          </a:p>
          <a:p>
            <a:pPr lvl="2"/>
            <a:r>
              <a:rPr lang="en-US" sz="3200" dirty="0" smtClean="0"/>
              <a:t>The keeping of animals.</a:t>
            </a:r>
            <a:endParaRPr lang="en-US" sz="4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Duncan Street Miracle Garden</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13" y="1417638"/>
            <a:ext cx="7792373" cy="4876800"/>
          </a:xfrm>
          <a:prstGeom prst="rect">
            <a:avLst/>
          </a:prstGeom>
        </p:spPr>
      </p:pic>
    </p:spTree>
    <p:extLst>
      <p:ext uri="{BB962C8B-B14F-4D97-AF65-F5344CB8AC3E}">
        <p14:creationId xmlns:p14="http://schemas.microsoft.com/office/powerpoint/2010/main" val="450779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Permitted Uses</a:t>
            </a:r>
            <a:endParaRPr lang="en-US" b="1" dirty="0"/>
          </a:p>
        </p:txBody>
      </p:sp>
      <p:sp>
        <p:nvSpPr>
          <p:cNvPr id="3" name="Content Placeholder 2"/>
          <p:cNvSpPr>
            <a:spLocks noGrp="1"/>
          </p:cNvSpPr>
          <p:nvPr>
            <p:ph idx="1"/>
          </p:nvPr>
        </p:nvSpPr>
        <p:spPr>
          <a:xfrm>
            <a:off x="381000" y="1143000"/>
            <a:ext cx="8382000" cy="5334000"/>
          </a:xfrm>
        </p:spPr>
        <p:txBody>
          <a:bodyPr>
            <a:noAutofit/>
          </a:bodyPr>
          <a:lstStyle/>
          <a:p>
            <a:r>
              <a:rPr lang="en-US" sz="3600" dirty="0" smtClean="0"/>
              <a:t>A use permit is required before any person may use, for any purpose, previously-vacant land, or make any changes in the authorized use of any land or structure.</a:t>
            </a:r>
          </a:p>
          <a:p>
            <a:r>
              <a:rPr lang="en-US" sz="3600" dirty="0" smtClean="0"/>
              <a:t>As long as use standards are met, permitted uses are allowed by default.  An inspector will review your application and check in with other city agencies.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Permitted Uses</a:t>
            </a:r>
            <a:endParaRPr lang="en-US" b="1" dirty="0"/>
          </a:p>
        </p:txBody>
      </p:sp>
      <p:sp>
        <p:nvSpPr>
          <p:cNvPr id="3" name="Content Placeholder 2"/>
          <p:cNvSpPr>
            <a:spLocks noGrp="1"/>
          </p:cNvSpPr>
          <p:nvPr>
            <p:ph idx="1"/>
          </p:nvPr>
        </p:nvSpPr>
        <p:spPr>
          <a:xfrm>
            <a:off x="381000" y="1143000"/>
            <a:ext cx="8382000" cy="5334000"/>
          </a:xfrm>
        </p:spPr>
        <p:txBody>
          <a:bodyPr>
            <a:noAutofit/>
          </a:bodyPr>
          <a:lstStyle/>
          <a:p>
            <a:r>
              <a:rPr lang="en-US" sz="4000" dirty="0"/>
              <a:t>O</a:t>
            </a:r>
            <a:r>
              <a:rPr lang="en-US" sz="4000" dirty="0" smtClean="0"/>
              <a:t>ne-time filing/permit fee of $50-$100, depending on the complexity of your plans.</a:t>
            </a:r>
          </a:p>
          <a:p>
            <a:r>
              <a:rPr lang="en-US" sz="4000" dirty="0" smtClean="0"/>
              <a:t>You must own the site or have permission from the owner, otherwise sites will continue to be considered “temporary uses”.</a:t>
            </a:r>
            <a:endParaRPr lang="en-US" sz="4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Conditional Uses</a:t>
            </a:r>
            <a:endParaRPr lang="en-US" b="1" dirty="0"/>
          </a:p>
        </p:txBody>
      </p:sp>
      <p:sp>
        <p:nvSpPr>
          <p:cNvPr id="3" name="Content Placeholder 2"/>
          <p:cNvSpPr>
            <a:spLocks noGrp="1"/>
          </p:cNvSpPr>
          <p:nvPr>
            <p:ph idx="1"/>
          </p:nvPr>
        </p:nvSpPr>
        <p:spPr>
          <a:xfrm>
            <a:off x="381000" y="914400"/>
            <a:ext cx="8382000" cy="5562600"/>
          </a:xfrm>
        </p:spPr>
        <p:txBody>
          <a:bodyPr>
            <a:noAutofit/>
          </a:bodyPr>
          <a:lstStyle/>
          <a:p>
            <a:r>
              <a:rPr lang="en-US" sz="4000" dirty="0" smtClean="0"/>
              <a:t>A use is conditional when the impact on the public must be considered on a case by case</a:t>
            </a:r>
            <a:r>
              <a:rPr lang="en-US" sz="4000" dirty="0"/>
              <a:t> </a:t>
            </a:r>
            <a:r>
              <a:rPr lang="en-US" sz="4000" dirty="0" smtClean="0"/>
              <a:t>basis.</a:t>
            </a:r>
          </a:p>
          <a:p>
            <a:r>
              <a:rPr lang="en-US" sz="4000" dirty="0" smtClean="0"/>
              <a:t>The Baltimore City Municipal Zoning and Appeals Board conducts a public hearing w/in 75 days of application. A notice of the hearing must be posted on the property by the applicant.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Conditional Uses</a:t>
            </a:r>
            <a:endParaRPr lang="en-US" b="1" dirty="0"/>
          </a:p>
        </p:txBody>
      </p:sp>
      <p:sp>
        <p:nvSpPr>
          <p:cNvPr id="3" name="Content Placeholder 2"/>
          <p:cNvSpPr>
            <a:spLocks noGrp="1"/>
          </p:cNvSpPr>
          <p:nvPr>
            <p:ph idx="1"/>
          </p:nvPr>
        </p:nvSpPr>
        <p:spPr>
          <a:xfrm>
            <a:off x="381000" y="914400"/>
            <a:ext cx="8382000" cy="5562600"/>
          </a:xfrm>
        </p:spPr>
        <p:txBody>
          <a:bodyPr>
            <a:noAutofit/>
          </a:bodyPr>
          <a:lstStyle/>
          <a:p>
            <a:r>
              <a:rPr lang="en-US" sz="3800" dirty="0" smtClean="0"/>
              <a:t>Conditional requests must be approved unless contrary to public interest, detrimental to public welfare, precluded by another law or Urban Renewal Plan, or not in harmony w/ the intent of the Code.</a:t>
            </a:r>
          </a:p>
          <a:p>
            <a:r>
              <a:rPr lang="en-US" sz="3800" dirty="0" smtClean="0"/>
              <a:t>Considerations include </a:t>
            </a:r>
            <a:r>
              <a:rPr lang="en-US" sz="3800" dirty="0"/>
              <a:t>t</a:t>
            </a:r>
            <a:r>
              <a:rPr lang="en-US" sz="3800" dirty="0" smtClean="0"/>
              <a:t>raffic, future development, surrounding uses, accessibility, and preservation.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t>Conditional Uses</a:t>
            </a:r>
            <a:endParaRPr lang="en-US" b="1" dirty="0"/>
          </a:p>
        </p:txBody>
      </p:sp>
      <p:sp>
        <p:nvSpPr>
          <p:cNvPr id="3" name="Content Placeholder 2"/>
          <p:cNvSpPr>
            <a:spLocks noGrp="1"/>
          </p:cNvSpPr>
          <p:nvPr>
            <p:ph idx="1"/>
          </p:nvPr>
        </p:nvSpPr>
        <p:spPr>
          <a:xfrm>
            <a:off x="381000" y="914400"/>
            <a:ext cx="8382000" cy="5562600"/>
          </a:xfrm>
        </p:spPr>
        <p:txBody>
          <a:bodyPr>
            <a:noAutofit/>
          </a:bodyPr>
          <a:lstStyle/>
          <a:p>
            <a:r>
              <a:rPr lang="en-US" sz="4000" dirty="0" smtClean="0"/>
              <a:t>There is a one-time filing fee of $250. Up to $100 of additional fees may apply, depending on the complexity of your plans.</a:t>
            </a:r>
          </a:p>
          <a:p>
            <a:r>
              <a:rPr lang="en-US" sz="4000" dirty="0" smtClean="0"/>
              <a:t>Conditions may be placed on a conditional use permit, such as on hours of operation, setbacks, and types of activities.</a:t>
            </a:r>
            <a:endParaRPr lang="en-US" sz="4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dirty="0" smtClean="0"/>
              <a:t>Use Standards: CMOS</a:t>
            </a:r>
            <a:endParaRPr lang="en-US" b="1" dirty="0"/>
          </a:p>
        </p:txBody>
      </p:sp>
      <p:sp>
        <p:nvSpPr>
          <p:cNvPr id="3" name="Content Placeholder 2"/>
          <p:cNvSpPr>
            <a:spLocks noGrp="1"/>
          </p:cNvSpPr>
          <p:nvPr>
            <p:ph idx="1"/>
          </p:nvPr>
        </p:nvSpPr>
        <p:spPr>
          <a:xfrm>
            <a:off x="457200" y="1219200"/>
            <a:ext cx="8229600" cy="5410200"/>
          </a:xfrm>
        </p:spPr>
        <p:txBody>
          <a:bodyPr>
            <a:noAutofit/>
          </a:bodyPr>
          <a:lstStyle/>
          <a:p>
            <a:pPr>
              <a:buNone/>
            </a:pPr>
            <a:r>
              <a:rPr lang="en-US" sz="2200" b="1" dirty="0" smtClean="0"/>
              <a:t>(1)</a:t>
            </a:r>
            <a:r>
              <a:rPr lang="en-US" sz="2200" dirty="0" smtClean="0"/>
              <a:t> Limited to the </a:t>
            </a:r>
            <a:r>
              <a:rPr lang="en-US" sz="2200" b="1" dirty="0" smtClean="0"/>
              <a:t>cultivation of herbs, fruits, flowers, or vegetables</a:t>
            </a:r>
            <a:r>
              <a:rPr lang="en-US" sz="2200" dirty="0" smtClean="0"/>
              <a:t>, and  may also include community gathering spaces for active or passive recreation, not including playgrounds.</a:t>
            </a:r>
          </a:p>
          <a:p>
            <a:pPr>
              <a:buNone/>
            </a:pPr>
            <a:r>
              <a:rPr lang="en-US" sz="800" dirty="0" smtClean="0"/>
              <a:t> </a:t>
            </a:r>
          </a:p>
          <a:p>
            <a:pPr>
              <a:buNone/>
            </a:pPr>
            <a:r>
              <a:rPr lang="en-US" sz="2200" b="1" dirty="0" smtClean="0"/>
              <a:t>(2)</a:t>
            </a:r>
            <a:r>
              <a:rPr lang="en-US" sz="2200" dirty="0" smtClean="0"/>
              <a:t> Keeping of </a:t>
            </a:r>
            <a:r>
              <a:rPr lang="en-US" sz="2200" b="1" dirty="0" smtClean="0"/>
              <a:t>livestock permitted </a:t>
            </a:r>
            <a:r>
              <a:rPr lang="en-US" sz="2200" dirty="0" smtClean="0"/>
              <a:t>as per Health Department regulations. </a:t>
            </a:r>
          </a:p>
          <a:p>
            <a:pPr>
              <a:buNone/>
            </a:pPr>
            <a:endParaRPr lang="en-US" sz="800" dirty="0" smtClean="0"/>
          </a:p>
          <a:p>
            <a:pPr>
              <a:buNone/>
            </a:pPr>
            <a:r>
              <a:rPr lang="en-US" sz="2200" b="1" dirty="0" smtClean="0"/>
              <a:t>(3)</a:t>
            </a:r>
            <a:r>
              <a:rPr lang="en-US" sz="2200" dirty="0" smtClean="0"/>
              <a:t> For any cultivation of plants for human consumption, the applicant must use imported, </a:t>
            </a:r>
            <a:r>
              <a:rPr lang="en-US" sz="2200" b="1" dirty="0" smtClean="0"/>
              <a:t>clean soil OR</a:t>
            </a:r>
            <a:r>
              <a:rPr lang="en-US" sz="2200" dirty="0" smtClean="0"/>
              <a:t> </a:t>
            </a:r>
            <a:r>
              <a:rPr lang="en-US" sz="2200" b="1" dirty="0" smtClean="0"/>
              <a:t>soil testing </a:t>
            </a:r>
            <a:r>
              <a:rPr lang="en-US" sz="2200" dirty="0" smtClean="0"/>
              <a:t>is required and proposed remediation methodology, if needed, must be presented.</a:t>
            </a:r>
          </a:p>
          <a:p>
            <a:pPr>
              <a:buNone/>
            </a:pPr>
            <a:endParaRPr lang="en-US" sz="800" dirty="0" smtClean="0"/>
          </a:p>
          <a:p>
            <a:pPr>
              <a:buNone/>
            </a:pPr>
            <a:r>
              <a:rPr lang="en-US" sz="2200" b="1" dirty="0" smtClean="0"/>
              <a:t>(4)</a:t>
            </a:r>
            <a:r>
              <a:rPr lang="en-US" sz="2200" dirty="0" smtClean="0"/>
              <a:t> </a:t>
            </a:r>
            <a:r>
              <a:rPr lang="en-US" sz="2200" b="1" dirty="0" smtClean="0"/>
              <a:t>Permanent structures are prohibited</a:t>
            </a:r>
            <a:r>
              <a:rPr lang="en-US" sz="2200" dirty="0" smtClean="0"/>
              <a:t>, but temporary greenhouses, sheds, gazebos, and pergolas, are permitted.</a:t>
            </a:r>
            <a:r>
              <a:rPr lang="en-US" sz="2200" b="1" dirty="0" smtClean="0"/>
              <a:t> </a:t>
            </a:r>
            <a:endParaRPr lang="en-US" sz="2200" dirty="0" smtClean="0"/>
          </a:p>
          <a:p>
            <a:pPr>
              <a:buNone/>
            </a:pPr>
            <a:endParaRPr lang="en-US" sz="800" dirty="0" smtClean="0"/>
          </a:p>
          <a:p>
            <a:pPr>
              <a:buNone/>
            </a:pPr>
            <a:r>
              <a:rPr lang="en-US" sz="2200" b="1" dirty="0" smtClean="0"/>
              <a:t>(5)</a:t>
            </a:r>
            <a:r>
              <a:rPr lang="en-US" sz="2200" dirty="0" smtClean="0"/>
              <a:t> </a:t>
            </a:r>
            <a:r>
              <a:rPr lang="en-US" sz="2200" b="1" dirty="0" smtClean="0"/>
              <a:t>One </a:t>
            </a:r>
            <a:r>
              <a:rPr lang="en-US" sz="2200" b="1" dirty="0" err="1" smtClean="0"/>
              <a:t>farmstand</a:t>
            </a:r>
            <a:r>
              <a:rPr lang="en-US" sz="2200" b="1" dirty="0" smtClean="0"/>
              <a:t> </a:t>
            </a:r>
            <a:r>
              <a:rPr lang="en-US" sz="2200" dirty="0" smtClean="0"/>
              <a:t>per zoning lot is permitted and is limited to sales of items grown at the site, must be stored when the site is not open for public use.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lstStyle/>
          <a:p>
            <a:r>
              <a:rPr lang="en-US" b="1" dirty="0" smtClean="0"/>
              <a:t>Use Standards: Urban Ag</a:t>
            </a:r>
            <a:endParaRPr lang="en-US" b="1" dirty="0"/>
          </a:p>
        </p:txBody>
      </p:sp>
      <p:sp>
        <p:nvSpPr>
          <p:cNvPr id="3" name="Content Placeholder 2"/>
          <p:cNvSpPr>
            <a:spLocks noGrp="1"/>
          </p:cNvSpPr>
          <p:nvPr>
            <p:ph idx="1"/>
          </p:nvPr>
        </p:nvSpPr>
        <p:spPr>
          <a:xfrm>
            <a:off x="457200" y="1371600"/>
            <a:ext cx="8229600" cy="5105400"/>
          </a:xfrm>
        </p:spPr>
        <p:txBody>
          <a:bodyPr>
            <a:noAutofit/>
          </a:bodyPr>
          <a:lstStyle/>
          <a:p>
            <a:pPr>
              <a:buNone/>
            </a:pPr>
            <a:r>
              <a:rPr lang="en-US" sz="2200" b="1" dirty="0" smtClean="0"/>
              <a:t>(1)</a:t>
            </a:r>
            <a:r>
              <a:rPr lang="en-US" sz="2200" dirty="0" smtClean="0"/>
              <a:t> Urban </a:t>
            </a:r>
            <a:r>
              <a:rPr lang="en-US" sz="2200" dirty="0" err="1" smtClean="0"/>
              <a:t>ag</a:t>
            </a:r>
            <a:r>
              <a:rPr lang="en-US" sz="2200" dirty="0" smtClean="0"/>
              <a:t> uses that involving the following must submit a </a:t>
            </a:r>
            <a:r>
              <a:rPr lang="en-US" sz="2200" b="1" dirty="0" smtClean="0"/>
              <a:t>management plan </a:t>
            </a:r>
            <a:r>
              <a:rPr lang="en-US" sz="2200" dirty="0" smtClean="0"/>
              <a:t>for approval:</a:t>
            </a:r>
          </a:p>
          <a:p>
            <a:pPr lvl="1"/>
            <a:r>
              <a:rPr lang="en-US" sz="2200" dirty="0" smtClean="0"/>
              <a:t>Animal husbandry</a:t>
            </a:r>
          </a:p>
          <a:p>
            <a:pPr lvl="1"/>
            <a:r>
              <a:rPr lang="en-US" sz="2200" dirty="0" smtClean="0"/>
              <a:t>Processing of food produced on site.</a:t>
            </a:r>
          </a:p>
          <a:p>
            <a:pPr lvl="1"/>
            <a:r>
              <a:rPr lang="en-US" sz="2200" dirty="0" smtClean="0"/>
              <a:t>Spreading of manure, sludge, or other nutrient-rich fertilizers.</a:t>
            </a:r>
          </a:p>
          <a:p>
            <a:pPr lvl="1"/>
            <a:r>
              <a:rPr lang="en-US" sz="2200" dirty="0" smtClean="0"/>
              <a:t>Spraying of agricultural chemicals, including fertilizers, fungicides and pesticides.</a:t>
            </a:r>
          </a:p>
          <a:p>
            <a:pPr lvl="1"/>
            <a:r>
              <a:rPr lang="en-US" sz="2200" dirty="0" smtClean="0"/>
              <a:t>Use of heavy equipment such as tractors. </a:t>
            </a:r>
          </a:p>
          <a:p>
            <a:pPr>
              <a:buNone/>
            </a:pPr>
            <a:r>
              <a:rPr lang="en-US" sz="800" dirty="0" smtClean="0"/>
              <a:t> </a:t>
            </a:r>
          </a:p>
          <a:p>
            <a:pPr>
              <a:buNone/>
            </a:pPr>
            <a:r>
              <a:rPr lang="en-US" sz="2200" b="1" dirty="0" smtClean="0"/>
              <a:t>(2)</a:t>
            </a:r>
            <a:r>
              <a:rPr lang="en-US" sz="2200" dirty="0" smtClean="0"/>
              <a:t> </a:t>
            </a:r>
            <a:r>
              <a:rPr lang="en-US" sz="2200" b="1" dirty="0" smtClean="0"/>
              <a:t>Greenhouses</a:t>
            </a:r>
            <a:r>
              <a:rPr lang="en-US" sz="2200" dirty="0" smtClean="0"/>
              <a:t> </a:t>
            </a:r>
            <a:r>
              <a:rPr lang="en-US" sz="2200" b="1" dirty="0" smtClean="0"/>
              <a:t>are permitted</a:t>
            </a:r>
            <a:r>
              <a:rPr lang="en-US" sz="2200" dirty="0" smtClean="0"/>
              <a:t>, either permanent or temporary.</a:t>
            </a:r>
          </a:p>
          <a:p>
            <a:pPr>
              <a:buNone/>
            </a:pPr>
            <a:endParaRPr lang="en-US" sz="800" dirty="0" smtClean="0"/>
          </a:p>
          <a:p>
            <a:pPr>
              <a:buNone/>
            </a:pPr>
            <a:r>
              <a:rPr lang="en-US" sz="2200" b="1" dirty="0" smtClean="0"/>
              <a:t>(3)</a:t>
            </a:r>
            <a:r>
              <a:rPr lang="en-US" sz="2200" dirty="0" smtClean="0"/>
              <a:t> For any cultivation of plants for human consumption, the applicant must use imported, </a:t>
            </a:r>
            <a:r>
              <a:rPr lang="en-US" sz="2200" b="1" dirty="0" smtClean="0"/>
              <a:t>clean soil OR soil testing </a:t>
            </a:r>
            <a:r>
              <a:rPr lang="en-US" sz="2200" dirty="0" smtClean="0"/>
              <a:t>is required and proposed remediation methodology, if needed, must be presented.</a:t>
            </a:r>
          </a:p>
          <a:p>
            <a:pPr>
              <a:buNone/>
            </a:pPr>
            <a:r>
              <a:rPr lang="en-US" sz="800" dirty="0" smtClean="0"/>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Use Standards: Urban Ag (cont.)</a:t>
            </a:r>
            <a:endParaRPr lang="en-US" dirty="0"/>
          </a:p>
        </p:txBody>
      </p:sp>
      <p:sp>
        <p:nvSpPr>
          <p:cNvPr id="3" name="Content Placeholder 2"/>
          <p:cNvSpPr>
            <a:spLocks noGrp="1"/>
          </p:cNvSpPr>
          <p:nvPr>
            <p:ph idx="1"/>
          </p:nvPr>
        </p:nvSpPr>
        <p:spPr>
          <a:xfrm>
            <a:off x="457200" y="1371600"/>
            <a:ext cx="8229600" cy="4754563"/>
          </a:xfrm>
        </p:spPr>
        <p:txBody>
          <a:bodyPr>
            <a:normAutofit/>
          </a:bodyPr>
          <a:lstStyle/>
          <a:p>
            <a:pPr>
              <a:buNone/>
            </a:pPr>
            <a:r>
              <a:rPr lang="en-US" sz="2400" b="1" dirty="0" smtClean="0"/>
              <a:t>(4)</a:t>
            </a:r>
            <a:r>
              <a:rPr lang="en-US" sz="2400" dirty="0" smtClean="0"/>
              <a:t> </a:t>
            </a:r>
            <a:r>
              <a:rPr lang="en-US" sz="2400" b="1" dirty="0" smtClean="0"/>
              <a:t>Permanent accessory structures limited </a:t>
            </a:r>
            <a:r>
              <a:rPr lang="en-US" sz="2400" dirty="0" smtClean="0"/>
              <a:t>to tool sheds, shade pavilions, barns, rest-room facilities, planting prep houses, and post-harvest processing facilities.  Buildings must be set back 10 feet from lot lines and must be under 25 feet in height, except for structures designed to capture wind energy which may be taller.</a:t>
            </a:r>
          </a:p>
          <a:p>
            <a:pPr>
              <a:buNone/>
            </a:pPr>
            <a:r>
              <a:rPr lang="en-US" sz="900" b="1" dirty="0" smtClean="0"/>
              <a:t>  </a:t>
            </a:r>
          </a:p>
          <a:p>
            <a:pPr>
              <a:buNone/>
            </a:pPr>
            <a:r>
              <a:rPr lang="en-US" sz="2400" b="1" dirty="0" smtClean="0"/>
              <a:t>(5)</a:t>
            </a:r>
            <a:r>
              <a:rPr lang="en-US" sz="2400" dirty="0" smtClean="0"/>
              <a:t> Combined area of all accessory structures limited to </a:t>
            </a:r>
            <a:r>
              <a:rPr lang="en-US" sz="2400" b="1" dirty="0" smtClean="0"/>
              <a:t>25% of total lot area</a:t>
            </a:r>
            <a:r>
              <a:rPr lang="en-US" sz="2400" dirty="0" smtClean="0"/>
              <a:t>.</a:t>
            </a:r>
          </a:p>
          <a:p>
            <a:pPr>
              <a:buNone/>
            </a:pPr>
            <a:r>
              <a:rPr lang="en-US" sz="900" dirty="0" smtClean="0"/>
              <a:t> </a:t>
            </a:r>
          </a:p>
          <a:p>
            <a:pPr>
              <a:buNone/>
            </a:pPr>
            <a:r>
              <a:rPr lang="en-US" sz="2400" b="1" dirty="0" smtClean="0"/>
              <a:t>(6)</a:t>
            </a:r>
            <a:r>
              <a:rPr lang="en-US" sz="2400" dirty="0" smtClean="0"/>
              <a:t> </a:t>
            </a:r>
            <a:r>
              <a:rPr lang="en-US" sz="2400" b="1" dirty="0" err="1" smtClean="0"/>
              <a:t>Farmstands</a:t>
            </a:r>
            <a:r>
              <a:rPr lang="en-US" sz="2400" b="1" dirty="0" smtClean="0"/>
              <a:t> permitted</a:t>
            </a:r>
            <a:r>
              <a:rPr lang="en-US" sz="2400" dirty="0" smtClean="0"/>
              <a:t>, must be stored when the site is not open for public use.</a:t>
            </a:r>
          </a:p>
          <a:p>
            <a:pPr>
              <a:buNone/>
            </a:pPr>
            <a:endParaRPr lang="en-US"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Animal Husbandry</a:t>
            </a:r>
            <a:endParaRPr lang="en-US" sz="9600" b="1" dirty="0">
              <a:solidFill>
                <a:srgbClr val="7030A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8382000" cy="4525963"/>
          </a:xfrm>
        </p:spPr>
        <p:txBody>
          <a:bodyPr>
            <a:normAutofit fontScale="92500"/>
          </a:bodyPr>
          <a:lstStyle/>
          <a:p>
            <a:r>
              <a:rPr lang="en-US" sz="3700" dirty="0" smtClean="0"/>
              <a:t>The Baltimore City Health Department regulates what animals may be kept in the city and the conditions required.</a:t>
            </a:r>
            <a:endParaRPr lang="en-US" sz="1000" dirty="0" smtClean="0"/>
          </a:p>
          <a:p>
            <a:r>
              <a:rPr lang="en-US" sz="3700" dirty="0" smtClean="0"/>
              <a:t>The “Regulations for Wild, Exotic, and Hybrid Animals” were updated in September 2013.</a:t>
            </a:r>
            <a:endParaRPr lang="en-US" sz="1200" dirty="0" smtClean="0"/>
          </a:p>
          <a:p>
            <a:r>
              <a:rPr lang="en-US" sz="3700" dirty="0" smtClean="0"/>
              <a:t>Full text here: </a:t>
            </a:r>
            <a:r>
              <a:rPr lang="en-US" sz="3700" dirty="0" smtClean="0">
                <a:hlinkClick r:id="rId2"/>
              </a:rPr>
              <a:t>www.baltimoresustainability.org/homegrown-baltimore-grow-local</a:t>
            </a:r>
            <a:r>
              <a:rPr lang="en-US" sz="3700" dirty="0" smtClean="0"/>
              <a:t> </a:t>
            </a:r>
          </a:p>
        </p:txBody>
      </p:sp>
      <p:sp>
        <p:nvSpPr>
          <p:cNvPr id="6" name="Title 5"/>
          <p:cNvSpPr>
            <a:spLocks noGrp="1"/>
          </p:cNvSpPr>
          <p:nvPr>
            <p:ph type="title"/>
          </p:nvPr>
        </p:nvSpPr>
        <p:spPr/>
        <p:txBody>
          <a:bodyPr/>
          <a:lstStyle/>
          <a:p>
            <a:r>
              <a:rPr lang="en-US" b="1" dirty="0" smtClean="0"/>
              <a:t>Updated in 2013</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667" t="3012" b="6587"/>
          <a:stretch/>
        </p:blipFill>
        <p:spPr>
          <a:xfrm>
            <a:off x="1905000" y="-17744"/>
            <a:ext cx="5576993" cy="6875744"/>
          </a:xfrm>
        </p:spPr>
      </p:pic>
    </p:spTree>
    <p:extLst>
      <p:ext uri="{BB962C8B-B14F-4D97-AF65-F5344CB8AC3E}">
        <p14:creationId xmlns:p14="http://schemas.microsoft.com/office/powerpoint/2010/main" val="1886165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noAutofit/>
          </a:bodyPr>
          <a:lstStyle/>
          <a:p>
            <a:r>
              <a:rPr lang="en-US" sz="2800" dirty="0"/>
              <a:t>R</a:t>
            </a:r>
            <a:r>
              <a:rPr lang="en-US" sz="2800" dirty="0" smtClean="0"/>
              <a:t>egister with the MD Dept. of Agriculture.</a:t>
            </a:r>
            <a:endParaRPr lang="en-US" sz="2800" dirty="0"/>
          </a:p>
          <a:p>
            <a:r>
              <a:rPr lang="en-US" sz="2800" dirty="0" smtClean="0"/>
              <a:t>No more than 2 colonies and 1 nucleus colony on lots up to 2,500 square feet.</a:t>
            </a:r>
          </a:p>
          <a:p>
            <a:r>
              <a:rPr lang="en-US" sz="2800" dirty="0" smtClean="0"/>
              <a:t>1 additional colony and 1 additional nucleus colony permitted for every additional 2,500 sf.</a:t>
            </a:r>
          </a:p>
          <a:p>
            <a:r>
              <a:rPr lang="en-US" sz="2800" dirty="0"/>
              <a:t>I</a:t>
            </a:r>
            <a:r>
              <a:rPr lang="en-US" sz="2800" dirty="0" smtClean="0"/>
              <a:t>naccessible to the general public</a:t>
            </a:r>
          </a:p>
          <a:p>
            <a:r>
              <a:rPr lang="en-US" sz="2800" dirty="0"/>
              <a:t>A</a:t>
            </a:r>
            <a:r>
              <a:rPr lang="en-US" sz="2800" dirty="0" smtClean="0"/>
              <a:t>t least 5’ from any lot line except where a solid wall/fence of at least 5’ high is a barrier)</a:t>
            </a:r>
          </a:p>
          <a:p>
            <a:r>
              <a:rPr lang="en-US" sz="2800" dirty="0" smtClean="0"/>
              <a:t>Kept in such a way that they do not unreasonably interfere with surrounding uses and public right of ways.</a:t>
            </a:r>
          </a:p>
        </p:txBody>
      </p:sp>
      <p:sp>
        <p:nvSpPr>
          <p:cNvPr id="6" name="Title 5"/>
          <p:cNvSpPr>
            <a:spLocks noGrp="1"/>
          </p:cNvSpPr>
          <p:nvPr>
            <p:ph type="title"/>
          </p:nvPr>
        </p:nvSpPr>
        <p:spPr>
          <a:xfrm>
            <a:off x="457200" y="0"/>
            <a:ext cx="8229600" cy="1219200"/>
          </a:xfrm>
        </p:spPr>
        <p:txBody>
          <a:bodyPr/>
          <a:lstStyle/>
          <a:p>
            <a:r>
              <a:rPr lang="en-US" b="1" dirty="0" smtClean="0"/>
              <a:t>Honey Bees</a:t>
            </a:r>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noAutofit/>
          </a:bodyPr>
          <a:lstStyle/>
          <a:p>
            <a:r>
              <a:rPr lang="en-US" dirty="0" smtClean="0"/>
              <a:t>Register with the MD Dept. of Agriculture.</a:t>
            </a:r>
            <a:endParaRPr lang="en-US" dirty="0"/>
          </a:p>
          <a:p>
            <a:r>
              <a:rPr lang="en-US" dirty="0" smtClean="0"/>
              <a:t>No more than 4 chickens over 1 month of age on lots smaller than 2,000 square feet.</a:t>
            </a:r>
          </a:p>
          <a:p>
            <a:r>
              <a:rPr lang="en-US" dirty="0"/>
              <a:t>1</a:t>
            </a:r>
            <a:r>
              <a:rPr lang="en-US" dirty="0" smtClean="0"/>
              <a:t> additional chicken may be kept for every 1,000 sf up to a maximum total of 10.</a:t>
            </a:r>
          </a:p>
          <a:p>
            <a:r>
              <a:rPr lang="en-US" dirty="0" smtClean="0"/>
              <a:t>Community gardens and urban farms may apply to keep more chickens, up to a total of 50. Must have a management plan.</a:t>
            </a:r>
          </a:p>
        </p:txBody>
      </p:sp>
      <p:sp>
        <p:nvSpPr>
          <p:cNvPr id="6" name="Title 5"/>
          <p:cNvSpPr>
            <a:spLocks noGrp="1"/>
          </p:cNvSpPr>
          <p:nvPr>
            <p:ph type="title"/>
          </p:nvPr>
        </p:nvSpPr>
        <p:spPr>
          <a:xfrm>
            <a:off x="457200" y="0"/>
            <a:ext cx="8229600" cy="1219200"/>
          </a:xfrm>
        </p:spPr>
        <p:txBody>
          <a:bodyPr/>
          <a:lstStyle/>
          <a:p>
            <a:r>
              <a:rPr lang="en-US" b="1" dirty="0" smtClean="0"/>
              <a:t>Chickens</a:t>
            </a:r>
            <a:endParaRPr lang="en-US"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noAutofit/>
          </a:bodyPr>
          <a:lstStyle/>
          <a:p>
            <a:r>
              <a:rPr lang="en-US" sz="3600" dirty="0" smtClean="0"/>
              <a:t>No roosters.</a:t>
            </a:r>
          </a:p>
          <a:p>
            <a:r>
              <a:rPr lang="en-US" sz="3600" dirty="0" smtClean="0"/>
              <a:t>Sanitary and adequately sized coop or loft which must be clean, moved regularly, allows 2 sf per hen, provides shelter and shade, and is at least 15 feet from any residence.</a:t>
            </a:r>
          </a:p>
          <a:p>
            <a:r>
              <a:rPr lang="en-US" sz="3600" dirty="0" smtClean="0"/>
              <a:t>Must be provided with fresh food and water and cared for if sick or injured.</a:t>
            </a:r>
          </a:p>
        </p:txBody>
      </p:sp>
      <p:sp>
        <p:nvSpPr>
          <p:cNvPr id="6" name="Title 5"/>
          <p:cNvSpPr>
            <a:spLocks noGrp="1"/>
          </p:cNvSpPr>
          <p:nvPr>
            <p:ph type="title"/>
          </p:nvPr>
        </p:nvSpPr>
        <p:spPr>
          <a:xfrm>
            <a:off x="457200" y="0"/>
            <a:ext cx="8229600" cy="1219200"/>
          </a:xfrm>
        </p:spPr>
        <p:txBody>
          <a:bodyPr/>
          <a:lstStyle/>
          <a:p>
            <a:r>
              <a:rPr lang="en-US" b="1" dirty="0" smtClean="0"/>
              <a:t>Chickens</a:t>
            </a:r>
            <a:endParaRPr lang="en-US"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noAutofit/>
          </a:bodyPr>
          <a:lstStyle/>
          <a:p>
            <a:r>
              <a:rPr lang="en-US" sz="3000" dirty="0" smtClean="0"/>
              <a:t>On lots under 1,000 square feet, no more than 1 breeding pair and 12 rabbits total.</a:t>
            </a:r>
          </a:p>
          <a:p>
            <a:r>
              <a:rPr lang="en-US" sz="3000" dirty="0" smtClean="0"/>
              <a:t>On lots over 1,000 </a:t>
            </a:r>
            <a:r>
              <a:rPr lang="en-US" sz="3000" dirty="0" err="1" smtClean="0"/>
              <a:t>sf</a:t>
            </a:r>
            <a:r>
              <a:rPr lang="en-US" sz="3000" dirty="0" smtClean="0"/>
              <a:t>, no more than 2 breeding pairs and 24 rabbits total.</a:t>
            </a:r>
          </a:p>
          <a:p>
            <a:r>
              <a:rPr lang="en-US" sz="3000" dirty="0" smtClean="0"/>
              <a:t>Sanitary and adequately-sized enclosure or pen which must be clean, moved regularly, allows 3 sf per rabbit, provides shelter and shade, is at least 15 feet from any residence.</a:t>
            </a:r>
          </a:p>
          <a:p>
            <a:r>
              <a:rPr lang="en-US" sz="3000" dirty="0" smtClean="0"/>
              <a:t>Must be provided with fresh food and water and cared for if sick or injured.</a:t>
            </a:r>
          </a:p>
        </p:txBody>
      </p:sp>
      <p:sp>
        <p:nvSpPr>
          <p:cNvPr id="6" name="Title 5"/>
          <p:cNvSpPr>
            <a:spLocks noGrp="1"/>
          </p:cNvSpPr>
          <p:nvPr>
            <p:ph type="title"/>
          </p:nvPr>
        </p:nvSpPr>
        <p:spPr>
          <a:xfrm>
            <a:off x="457200" y="0"/>
            <a:ext cx="8229600" cy="1219200"/>
          </a:xfrm>
        </p:spPr>
        <p:txBody>
          <a:bodyPr/>
          <a:lstStyle/>
          <a:p>
            <a:r>
              <a:rPr lang="en-US" b="1" dirty="0" smtClean="0"/>
              <a:t>Rabbits</a:t>
            </a:r>
            <a:endParaRPr lang="en-US"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noAutofit/>
          </a:bodyPr>
          <a:lstStyle/>
          <a:p>
            <a:r>
              <a:rPr lang="en-US" sz="3000" dirty="0" smtClean="0"/>
              <a:t>Must be miniature, dwarf, or pygmy breeds.</a:t>
            </a:r>
          </a:p>
          <a:p>
            <a:r>
              <a:rPr lang="en-US" sz="3000" dirty="0" smtClean="0"/>
              <a:t>2 goats plus any offspring under 6 months of age on lots smaller than 20,000 square feet.</a:t>
            </a:r>
          </a:p>
          <a:p>
            <a:r>
              <a:rPr lang="en-US" sz="3000" dirty="0"/>
              <a:t>1</a:t>
            </a:r>
            <a:r>
              <a:rPr lang="en-US" sz="3000" dirty="0" smtClean="0"/>
              <a:t> additional goat for every 5,000 sf after that up to a max. of 6.</a:t>
            </a:r>
          </a:p>
          <a:p>
            <a:r>
              <a:rPr lang="en-US" sz="3000" dirty="0" smtClean="0"/>
              <a:t>Must be dehorned and, for male goats over the age of 6 months, neutered.</a:t>
            </a:r>
          </a:p>
          <a:p>
            <a:r>
              <a:rPr lang="en-US" sz="3000" dirty="0" smtClean="0"/>
              <a:t>At least 150 square feet of permeable space each in fenced, graded, drained, and clean yard.</a:t>
            </a:r>
          </a:p>
          <a:p>
            <a:r>
              <a:rPr lang="en-US" sz="3000" dirty="0" smtClean="0"/>
              <a:t>Must be provided with fresh food and water.</a:t>
            </a:r>
          </a:p>
        </p:txBody>
      </p:sp>
      <p:sp>
        <p:nvSpPr>
          <p:cNvPr id="6" name="Title 5"/>
          <p:cNvSpPr>
            <a:spLocks noGrp="1"/>
          </p:cNvSpPr>
          <p:nvPr>
            <p:ph type="title"/>
          </p:nvPr>
        </p:nvSpPr>
        <p:spPr>
          <a:xfrm>
            <a:off x="457200" y="0"/>
            <a:ext cx="8229600" cy="1219200"/>
          </a:xfrm>
        </p:spPr>
        <p:txBody>
          <a:bodyPr/>
          <a:lstStyle/>
          <a:p>
            <a:r>
              <a:rPr lang="en-US" b="1" dirty="0" smtClean="0"/>
              <a:t>Goats</a:t>
            </a:r>
            <a:endParaRPr lang="en-US"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562600"/>
          </a:xfrm>
        </p:spPr>
        <p:txBody>
          <a:bodyPr>
            <a:noAutofit/>
          </a:bodyPr>
          <a:lstStyle/>
          <a:p>
            <a:r>
              <a:rPr lang="en-US" sz="3600" dirty="0" smtClean="0"/>
              <a:t>Must submit a permit application within 10 days of acquiring the animal(s).</a:t>
            </a:r>
          </a:p>
          <a:p>
            <a:r>
              <a:rPr lang="en-US" sz="3600" dirty="0" smtClean="0"/>
              <a:t>Applicant and any employees can’t have been convicted of animal abuse, cruelty, or neglect</a:t>
            </a:r>
          </a:p>
          <a:p>
            <a:r>
              <a:rPr lang="en-US" sz="3600" dirty="0" smtClean="0"/>
              <a:t>Must provide a photo and proof of any relevant vaccinations and health examinations (bees exempt).</a:t>
            </a:r>
          </a:p>
        </p:txBody>
      </p:sp>
      <p:sp>
        <p:nvSpPr>
          <p:cNvPr id="6" name="Title 5"/>
          <p:cNvSpPr>
            <a:spLocks noGrp="1"/>
          </p:cNvSpPr>
          <p:nvPr>
            <p:ph type="title"/>
          </p:nvPr>
        </p:nvSpPr>
        <p:spPr>
          <a:xfrm>
            <a:off x="457200" y="0"/>
            <a:ext cx="8229600" cy="1143000"/>
          </a:xfrm>
        </p:spPr>
        <p:txBody>
          <a:bodyPr/>
          <a:lstStyle/>
          <a:p>
            <a:r>
              <a:rPr lang="en-US" b="1" dirty="0" smtClean="0"/>
              <a:t>Special Rules</a:t>
            </a:r>
            <a:endParaRPr lang="en-US"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562600"/>
          </a:xfrm>
        </p:spPr>
        <p:txBody>
          <a:bodyPr>
            <a:noAutofit/>
          </a:bodyPr>
          <a:lstStyle/>
          <a:p>
            <a:r>
              <a:rPr lang="en-US" sz="3600" dirty="0" smtClean="0"/>
              <a:t>Must have permission from property owner(s).</a:t>
            </a:r>
          </a:p>
          <a:p>
            <a:r>
              <a:rPr lang="en-US" sz="3600" dirty="0" smtClean="0"/>
              <a:t>There is a one-time fee of $80 per animal type per address (bees exempt).</a:t>
            </a:r>
          </a:p>
          <a:p>
            <a:r>
              <a:rPr lang="en-US" sz="3600" dirty="0" smtClean="0"/>
              <a:t>Permit is only valid for the location where the animals are normally housed (bees exempt).</a:t>
            </a:r>
          </a:p>
          <a:p>
            <a:r>
              <a:rPr lang="en-US" sz="3600" dirty="0" smtClean="0"/>
              <a:t>Slaughter is prohibited.</a:t>
            </a:r>
          </a:p>
        </p:txBody>
      </p:sp>
      <p:sp>
        <p:nvSpPr>
          <p:cNvPr id="6" name="Title 5"/>
          <p:cNvSpPr>
            <a:spLocks noGrp="1"/>
          </p:cNvSpPr>
          <p:nvPr>
            <p:ph type="title"/>
          </p:nvPr>
        </p:nvSpPr>
        <p:spPr>
          <a:xfrm>
            <a:off x="457200" y="0"/>
            <a:ext cx="8229600" cy="1143000"/>
          </a:xfrm>
        </p:spPr>
        <p:txBody>
          <a:bodyPr/>
          <a:lstStyle/>
          <a:p>
            <a:r>
              <a:rPr lang="en-US" b="1" dirty="0" smtClean="0"/>
              <a:t>Special Rules</a:t>
            </a:r>
            <a:endParaRPr lang="en-US"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noAutofit/>
          </a:bodyPr>
          <a:lstStyle/>
          <a:p>
            <a:r>
              <a:rPr lang="en-US" sz="3000" dirty="0" smtClean="0"/>
              <a:t>Many other livestock animals, such as sheep, cows, etc. are specifically prohibited by the Health Code, but fish are not mentioned, meaning they may be kept without a city permit.</a:t>
            </a:r>
          </a:p>
          <a:p>
            <a:r>
              <a:rPr lang="en-US" sz="3000" dirty="0" smtClean="0"/>
              <a:t>The Maryland Department of Natural Resources DOES regulate aquaculture for potential impacts on surrounding water bodies. There is a permit required, which is free.</a:t>
            </a:r>
          </a:p>
          <a:p>
            <a:r>
              <a:rPr lang="en-US" sz="3000" dirty="0" smtClean="0"/>
              <a:t>Visit </a:t>
            </a:r>
            <a:r>
              <a:rPr lang="en-US" sz="3000" dirty="0" smtClean="0">
                <a:hlinkClick r:id="rId2"/>
              </a:rPr>
              <a:t>http://dnr.maryland.gov/fisheries/pages/aquaculture/nonshellfish.aspx</a:t>
            </a:r>
            <a:r>
              <a:rPr lang="en-US" sz="3000" dirty="0" smtClean="0"/>
              <a:t> to learn more.</a:t>
            </a:r>
            <a:r>
              <a:rPr lang="en-US" sz="2800" dirty="0" smtClean="0"/>
              <a:t/>
            </a:r>
            <a:br>
              <a:rPr lang="en-US" sz="2800" dirty="0" smtClean="0"/>
            </a:br>
            <a:endParaRPr lang="en-US" sz="3000" dirty="0" smtClean="0"/>
          </a:p>
        </p:txBody>
      </p:sp>
      <p:sp>
        <p:nvSpPr>
          <p:cNvPr id="6" name="Title 5"/>
          <p:cNvSpPr>
            <a:spLocks noGrp="1"/>
          </p:cNvSpPr>
          <p:nvPr>
            <p:ph type="title"/>
          </p:nvPr>
        </p:nvSpPr>
        <p:spPr>
          <a:xfrm>
            <a:off x="457200" y="152400"/>
            <a:ext cx="8229600" cy="990600"/>
          </a:xfrm>
        </p:spPr>
        <p:txBody>
          <a:bodyPr/>
          <a:lstStyle/>
          <a:p>
            <a:r>
              <a:rPr lang="en-US" b="1" dirty="0" smtClean="0"/>
              <a:t>What about fish?</a:t>
            </a:r>
            <a:endParaRPr lang="en-US"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Soils Issues</a:t>
            </a:r>
            <a:endParaRPr lang="en-US" sz="9600" b="1" dirty="0">
              <a:solidFill>
                <a:srgbClr val="7030A0"/>
              </a:solidFill>
            </a:endParaRPr>
          </a:p>
        </p:txBody>
      </p:sp>
    </p:spTree>
    <p:extLst>
      <p:ext uri="{BB962C8B-B14F-4D97-AF65-F5344CB8AC3E}">
        <p14:creationId xmlns:p14="http://schemas.microsoft.com/office/powerpoint/2010/main" val="7375756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City Grading Permits</a:t>
            </a:r>
            <a:endParaRPr lang="en-US" dirty="0"/>
          </a:p>
        </p:txBody>
      </p:sp>
      <p:sp>
        <p:nvSpPr>
          <p:cNvPr id="3" name="Content Placeholder 2"/>
          <p:cNvSpPr>
            <a:spLocks noGrp="1"/>
          </p:cNvSpPr>
          <p:nvPr>
            <p:ph idx="1"/>
          </p:nvPr>
        </p:nvSpPr>
        <p:spPr/>
        <p:txBody>
          <a:bodyPr>
            <a:normAutofit/>
          </a:bodyPr>
          <a:lstStyle/>
          <a:p>
            <a:r>
              <a:rPr lang="en-US" sz="4000" dirty="0" smtClean="0"/>
              <a:t>All disturbances of 5,000 square feet or more in Baltimore are required to receive a grading permit before work begins.</a:t>
            </a:r>
          </a:p>
          <a:p>
            <a:r>
              <a:rPr lang="en-US" sz="4000" dirty="0" smtClean="0"/>
              <a:t>Grading permits require approval from the Department of Public Works.</a:t>
            </a:r>
          </a:p>
        </p:txBody>
      </p:sp>
    </p:spTree>
    <p:extLst>
      <p:ext uri="{BB962C8B-B14F-4D97-AF65-F5344CB8AC3E}">
        <p14:creationId xmlns:p14="http://schemas.microsoft.com/office/powerpoint/2010/main" val="1496099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Farm Alliance of Baltimore</a:t>
            </a:r>
            <a:endParaRPr lang="en-US" b="1" dirty="0"/>
          </a:p>
        </p:txBody>
      </p:sp>
      <p:sp>
        <p:nvSpPr>
          <p:cNvPr id="3" name="Content Placeholder 2"/>
          <p:cNvSpPr>
            <a:spLocks noGrp="1"/>
          </p:cNvSpPr>
          <p:nvPr>
            <p:ph idx="1"/>
          </p:nvPr>
        </p:nvSpPr>
        <p:spPr>
          <a:xfrm>
            <a:off x="457200" y="1219200"/>
            <a:ext cx="8229600" cy="4906963"/>
          </a:xfrm>
        </p:spPr>
        <p:txBody>
          <a:bodyPr/>
          <a:lstStyle/>
          <a:p>
            <a:pPr algn="ctr">
              <a:buNone/>
            </a:pPr>
            <a:r>
              <a:rPr lang="en-US" i="1" dirty="0" smtClean="0"/>
              <a:t>Visit: http://www.farmalliancebaltimore.org/</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86" y="2133600"/>
            <a:ext cx="7829133" cy="4083469"/>
          </a:xfrm>
          <a:prstGeom prst="rect">
            <a:avLst/>
          </a:prstGeom>
        </p:spPr>
      </p:pic>
    </p:spTree>
    <p:extLst>
      <p:ext uri="{BB962C8B-B14F-4D97-AF65-F5344CB8AC3E}">
        <p14:creationId xmlns:p14="http://schemas.microsoft.com/office/powerpoint/2010/main" val="16358086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City Grading Permits</a:t>
            </a:r>
            <a:endParaRPr lang="en-US" dirty="0"/>
          </a:p>
        </p:txBody>
      </p:sp>
      <p:sp>
        <p:nvSpPr>
          <p:cNvPr id="3" name="Content Placeholder 2"/>
          <p:cNvSpPr>
            <a:spLocks noGrp="1"/>
          </p:cNvSpPr>
          <p:nvPr>
            <p:ph idx="1"/>
          </p:nvPr>
        </p:nvSpPr>
        <p:spPr/>
        <p:txBody>
          <a:bodyPr>
            <a:normAutofit/>
          </a:bodyPr>
          <a:lstStyle/>
          <a:p>
            <a:r>
              <a:rPr lang="en-US" sz="4000" dirty="0" smtClean="0"/>
              <a:t>Normally, the Department of Public Works requires 1) </a:t>
            </a:r>
            <a:r>
              <a:rPr lang="en-US" sz="4000" dirty="0" err="1" smtClean="0"/>
              <a:t>Stormwater</a:t>
            </a:r>
            <a:r>
              <a:rPr lang="en-US" sz="4000" dirty="0" smtClean="0"/>
              <a:t> Management and 2) Erosion &amp; Sediment Control plans. </a:t>
            </a:r>
          </a:p>
          <a:p>
            <a:r>
              <a:rPr lang="en-US" sz="4000" dirty="0" smtClean="0"/>
              <a:t>These can cost thousands of dollars to prepare and take months to process.</a:t>
            </a:r>
          </a:p>
        </p:txBody>
      </p:sp>
    </p:spTree>
    <p:extLst>
      <p:ext uri="{BB962C8B-B14F-4D97-AF65-F5344CB8AC3E}">
        <p14:creationId xmlns:p14="http://schemas.microsoft.com/office/powerpoint/2010/main" val="77960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City Grading Permits</a:t>
            </a:r>
            <a:endParaRPr lang="en-US" b="1" dirty="0"/>
          </a:p>
        </p:txBody>
      </p:sp>
      <p:sp>
        <p:nvSpPr>
          <p:cNvPr id="3" name="Content Placeholder 2"/>
          <p:cNvSpPr>
            <a:spLocks noGrp="1"/>
          </p:cNvSpPr>
          <p:nvPr>
            <p:ph idx="1"/>
          </p:nvPr>
        </p:nvSpPr>
        <p:spPr/>
        <p:txBody>
          <a:bodyPr/>
          <a:lstStyle/>
          <a:p>
            <a:r>
              <a:rPr lang="en-US" dirty="0"/>
              <a:t>Agriculture is exempt from </a:t>
            </a:r>
            <a:r>
              <a:rPr lang="en-US" dirty="0" err="1"/>
              <a:t>Stormwater</a:t>
            </a:r>
            <a:r>
              <a:rPr lang="en-US" dirty="0"/>
              <a:t> Management and Erosion &amp; Sediment </a:t>
            </a:r>
            <a:r>
              <a:rPr lang="en-US" dirty="0" smtClean="0"/>
              <a:t>Control </a:t>
            </a:r>
            <a:r>
              <a:rPr lang="en-US" b="1" i="1" u="sng" dirty="0" smtClean="0"/>
              <a:t>UNDER </a:t>
            </a:r>
            <a:r>
              <a:rPr lang="en-US" b="1" i="1" u="sng" dirty="0"/>
              <a:t>CERTAIN CIRCUMSTANCES AND WITH OTHER PLANS </a:t>
            </a:r>
            <a:r>
              <a:rPr lang="en-US" b="1" i="1" u="sng" dirty="0" smtClean="0"/>
              <a:t>SUBMITTED IN THEIR PLACE</a:t>
            </a:r>
            <a:r>
              <a:rPr lang="en-US" dirty="0" smtClean="0"/>
              <a:t>.</a:t>
            </a:r>
          </a:p>
          <a:p>
            <a:r>
              <a:rPr lang="en-US" dirty="0" smtClean="0"/>
              <a:t>Structures are generally not exempt.</a:t>
            </a:r>
          </a:p>
          <a:p>
            <a:r>
              <a:rPr lang="en-US" dirty="0" smtClean="0"/>
              <a:t>There will likely be special requirements if you are putting hoop houses on land that was formerly pervious (i.e. open soil/grass).</a:t>
            </a:r>
            <a:endParaRPr lang="en-US" dirty="0"/>
          </a:p>
        </p:txBody>
      </p:sp>
    </p:spTree>
    <p:extLst>
      <p:ext uri="{BB962C8B-B14F-4D97-AF65-F5344CB8AC3E}">
        <p14:creationId xmlns:p14="http://schemas.microsoft.com/office/powerpoint/2010/main" val="10580609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City Grading Permits</a:t>
            </a:r>
            <a:endParaRPr lang="en-US" dirty="0"/>
          </a:p>
        </p:txBody>
      </p:sp>
      <p:sp>
        <p:nvSpPr>
          <p:cNvPr id="3" name="Content Placeholder 2"/>
          <p:cNvSpPr>
            <a:spLocks noGrp="1"/>
          </p:cNvSpPr>
          <p:nvPr>
            <p:ph idx="1"/>
          </p:nvPr>
        </p:nvSpPr>
        <p:spPr/>
        <p:txBody>
          <a:bodyPr>
            <a:normAutofit lnSpcReduction="10000"/>
          </a:bodyPr>
          <a:lstStyle/>
          <a:p>
            <a:r>
              <a:rPr lang="en-US" dirty="0" smtClean="0"/>
              <a:t>For guidance on your requirements, contact Rosanna LaPlante. </a:t>
            </a:r>
            <a:r>
              <a:rPr lang="en-US" dirty="0" smtClean="0">
                <a:hlinkClick r:id="rId2"/>
              </a:rPr>
              <a:t>Rosanna.Laplante@baltimorecity.gov</a:t>
            </a:r>
            <a:r>
              <a:rPr lang="en-US" dirty="0" smtClean="0"/>
              <a:t> or 410-396-0732.</a:t>
            </a:r>
          </a:p>
          <a:p>
            <a:r>
              <a:rPr lang="en-US" dirty="0" smtClean="0"/>
              <a:t>For a grading permit: </a:t>
            </a:r>
            <a:r>
              <a:rPr lang="en-US" dirty="0" smtClean="0">
                <a:hlinkClick r:id="rId3"/>
              </a:rPr>
              <a:t>http</a:t>
            </a:r>
            <a:r>
              <a:rPr lang="en-US" dirty="0">
                <a:hlinkClick r:id="rId3"/>
              </a:rPr>
              <a:t>://permits.baltimorecity.gov</a:t>
            </a:r>
            <a:r>
              <a:rPr lang="en-US" dirty="0" smtClean="0">
                <a:hlinkClick r:id="rId3"/>
              </a:rPr>
              <a:t>/</a:t>
            </a:r>
            <a:r>
              <a:rPr lang="en-US" dirty="0" smtClean="0"/>
              <a:t> </a:t>
            </a:r>
            <a:r>
              <a:rPr lang="en-US" dirty="0"/>
              <a:t>or call </a:t>
            </a:r>
            <a:r>
              <a:rPr lang="en-US" dirty="0" smtClean="0"/>
              <a:t>410-396-3360 </a:t>
            </a:r>
            <a:r>
              <a:rPr lang="en-US" dirty="0"/>
              <a:t>or visit the Permits One-Stop Shop on the first floor of the Charles L. Benton Building at 417 E. Fayette Street, 21202.</a:t>
            </a:r>
          </a:p>
        </p:txBody>
      </p:sp>
    </p:spTree>
    <p:extLst>
      <p:ext uri="{BB962C8B-B14F-4D97-AF65-F5344CB8AC3E}">
        <p14:creationId xmlns:p14="http://schemas.microsoft.com/office/powerpoint/2010/main" val="3480460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City Grading Permits</a:t>
            </a:r>
            <a:endParaRPr lang="en-US" b="1" dirty="0"/>
          </a:p>
        </p:txBody>
      </p:sp>
      <p:sp>
        <p:nvSpPr>
          <p:cNvPr id="3" name="Content Placeholder 2"/>
          <p:cNvSpPr>
            <a:spLocks noGrp="1"/>
          </p:cNvSpPr>
          <p:nvPr>
            <p:ph idx="1"/>
          </p:nvPr>
        </p:nvSpPr>
        <p:spPr/>
        <p:txBody>
          <a:bodyPr>
            <a:noAutofit/>
          </a:bodyPr>
          <a:lstStyle/>
          <a:p>
            <a:r>
              <a:rPr lang="en-US" sz="3600" dirty="0" smtClean="0"/>
              <a:t>If you are exempted, you will need a Soil Conservation and Water Quality Plan instead.</a:t>
            </a:r>
          </a:p>
          <a:p>
            <a:r>
              <a:rPr lang="en-US" sz="3600" dirty="0" smtClean="0"/>
              <a:t>Eric Hines of the Baltimore County Soil Conservation District can assist with the preparation of these plans. </a:t>
            </a:r>
            <a:r>
              <a:rPr lang="en-US" sz="3600" dirty="0" smtClean="0">
                <a:hlinkClick r:id="rId2"/>
              </a:rPr>
              <a:t>Eric.Hines@md.usda.gov</a:t>
            </a:r>
            <a:r>
              <a:rPr lang="en-US" sz="3600" dirty="0" smtClean="0"/>
              <a:t> or (410</a:t>
            </a:r>
            <a:r>
              <a:rPr lang="en-US" sz="3600" dirty="0"/>
              <a:t>) 527-5920, ext. 2413</a:t>
            </a:r>
            <a:endParaRPr lang="en-US" sz="3600" dirty="0" smtClean="0"/>
          </a:p>
        </p:txBody>
      </p:sp>
    </p:spTree>
    <p:extLst>
      <p:ext uri="{BB962C8B-B14F-4D97-AF65-F5344CB8AC3E}">
        <p14:creationId xmlns:p14="http://schemas.microsoft.com/office/powerpoint/2010/main" val="29618169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Soil Safety Management</a:t>
            </a:r>
            <a:endParaRPr lang="en-US" dirty="0"/>
          </a:p>
        </p:txBody>
      </p:sp>
      <p:sp>
        <p:nvSpPr>
          <p:cNvPr id="3" name="Content Placeholder 2"/>
          <p:cNvSpPr>
            <a:spLocks noGrp="1"/>
          </p:cNvSpPr>
          <p:nvPr>
            <p:ph idx="1"/>
          </p:nvPr>
        </p:nvSpPr>
        <p:spPr/>
        <p:txBody>
          <a:bodyPr>
            <a:normAutofit lnSpcReduction="10000"/>
          </a:bodyPr>
          <a:lstStyle/>
          <a:p>
            <a:r>
              <a:rPr lang="en-US" dirty="0" smtClean="0"/>
              <a:t>Soils in Baltimore are safer than you might think! The Johns Hopkins Center for a Livable Future tested soil and produce at over 100 gardens and farms in Baltimore City, and only found four sites where lead was a concern. Their “Safe Urban Harvests” study </a:t>
            </a:r>
          </a:p>
          <a:p>
            <a:r>
              <a:rPr lang="en-US" dirty="0" smtClean="0"/>
              <a:t>HOWEVER – soil testing is not optional! Just because contamination is relatively rare, doesn’t mean it couldn’t harm you.</a:t>
            </a:r>
            <a:endParaRPr lang="en-US" dirty="0"/>
          </a:p>
        </p:txBody>
      </p:sp>
    </p:spTree>
    <p:extLst>
      <p:ext uri="{BB962C8B-B14F-4D97-AF65-F5344CB8AC3E}">
        <p14:creationId xmlns:p14="http://schemas.microsoft.com/office/powerpoint/2010/main" val="14974624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Soil Safety Management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Under the new Zoning Code, Community-Managed Open Spaces and Urban Agriculture sites using existing soils will be required to submit a Soil Safety Plan.</a:t>
            </a:r>
          </a:p>
          <a:p>
            <a:r>
              <a:rPr lang="en-US" dirty="0" smtClean="0"/>
              <a:t>This short document must include:</a:t>
            </a:r>
          </a:p>
          <a:p>
            <a:pPr lvl="1"/>
            <a:r>
              <a:rPr lang="en-US" dirty="0" smtClean="0"/>
              <a:t>Site history</a:t>
            </a:r>
          </a:p>
          <a:p>
            <a:pPr lvl="1"/>
            <a:r>
              <a:rPr lang="en-US" dirty="0" smtClean="0"/>
              <a:t>Information on what testing was done</a:t>
            </a:r>
          </a:p>
          <a:p>
            <a:pPr lvl="1"/>
            <a:r>
              <a:rPr lang="en-US" dirty="0" smtClean="0"/>
              <a:t>Information on any mitigation to be done</a:t>
            </a:r>
          </a:p>
          <a:p>
            <a:r>
              <a:rPr lang="en-US" dirty="0" smtClean="0"/>
              <a:t>Read the guidance document </a:t>
            </a:r>
            <a:r>
              <a:rPr lang="en-US" dirty="0"/>
              <a:t>at </a:t>
            </a:r>
            <a:r>
              <a:rPr lang="en-US" dirty="0">
                <a:hlinkClick r:id="rId2"/>
              </a:rPr>
              <a:t>https://</a:t>
            </a:r>
            <a:r>
              <a:rPr lang="en-US" dirty="0" smtClean="0">
                <a:hlinkClick r:id="rId2"/>
              </a:rPr>
              <a:t>www.baltimoresustainability.org/projects/baltimore-food-policy-initiative/homegrown-baltimore/urban-agriculture-2</a:t>
            </a:r>
            <a:r>
              <a:rPr lang="en-US" dirty="0" smtClean="0"/>
              <a:t> </a:t>
            </a:r>
            <a:endParaRPr lang="en-US" dirty="0"/>
          </a:p>
        </p:txBody>
      </p:sp>
    </p:spTree>
    <p:extLst>
      <p:ext uri="{BB962C8B-B14F-4D97-AF65-F5344CB8AC3E}">
        <p14:creationId xmlns:p14="http://schemas.microsoft.com/office/powerpoint/2010/main" val="36898315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State Nutrient Management Plans</a:t>
            </a:r>
            <a:endParaRPr lang="en-US" dirty="0"/>
          </a:p>
        </p:txBody>
      </p:sp>
      <p:sp>
        <p:nvSpPr>
          <p:cNvPr id="3" name="Content Placeholder 2"/>
          <p:cNvSpPr>
            <a:spLocks noGrp="1"/>
          </p:cNvSpPr>
          <p:nvPr>
            <p:ph idx="1"/>
          </p:nvPr>
        </p:nvSpPr>
        <p:spPr/>
        <p:txBody>
          <a:bodyPr>
            <a:normAutofit lnSpcReduction="10000"/>
          </a:bodyPr>
          <a:lstStyle/>
          <a:p>
            <a:r>
              <a:rPr lang="en-US" dirty="0" smtClean="0"/>
              <a:t>Farms that gross over $2,500 per year are required by the State to create Nutrient Management Programs.</a:t>
            </a:r>
          </a:p>
          <a:p>
            <a:r>
              <a:rPr lang="en-US" dirty="0" smtClean="0"/>
              <a:t>The Farm Alliance of Baltimore City, Real Food Farm, and the University of Maryland Extension may be able to provide info.</a:t>
            </a:r>
          </a:p>
          <a:p>
            <a:r>
              <a:rPr lang="en-US" dirty="0" smtClean="0"/>
              <a:t>Learn </a:t>
            </a:r>
            <a:r>
              <a:rPr lang="en-US" dirty="0"/>
              <a:t>more here: </a:t>
            </a:r>
            <a:r>
              <a:rPr lang="en-US" dirty="0">
                <a:hlinkClick r:id="rId2"/>
              </a:rPr>
              <a:t>http://</a:t>
            </a:r>
            <a:r>
              <a:rPr lang="en-US" dirty="0" smtClean="0">
                <a:hlinkClick r:id="rId2"/>
              </a:rPr>
              <a:t>mda.maryland.gov/resource_conservation/Pages/farmer_information.aspx</a:t>
            </a:r>
            <a:r>
              <a:rPr lang="en-US" dirty="0" smtClean="0"/>
              <a:t> </a:t>
            </a:r>
            <a:endParaRPr lang="en-US" dirty="0"/>
          </a:p>
        </p:txBody>
      </p:sp>
    </p:spTree>
    <p:extLst>
      <p:ext uri="{BB962C8B-B14F-4D97-AF65-F5344CB8AC3E}">
        <p14:creationId xmlns:p14="http://schemas.microsoft.com/office/powerpoint/2010/main" val="4217256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800600"/>
          </a:xfrm>
        </p:spPr>
        <p:txBody>
          <a:bodyPr>
            <a:normAutofit/>
          </a:bodyPr>
          <a:lstStyle/>
          <a:p>
            <a:r>
              <a:rPr lang="en-US" sz="9600" b="1" dirty="0" smtClean="0">
                <a:solidFill>
                  <a:srgbClr val="7030A0"/>
                </a:solidFill>
              </a:rPr>
              <a:t>Other policies</a:t>
            </a:r>
            <a:endParaRPr lang="en-US" sz="9600" b="1" dirty="0">
              <a:solidFill>
                <a:srgbClr val="7030A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Policies</a:t>
            </a:r>
            <a:endParaRPr lang="en-US" b="1" dirty="0"/>
          </a:p>
        </p:txBody>
      </p:sp>
      <p:sp>
        <p:nvSpPr>
          <p:cNvPr id="3" name="Content Placeholder 2"/>
          <p:cNvSpPr>
            <a:spLocks noGrp="1"/>
          </p:cNvSpPr>
          <p:nvPr>
            <p:ph idx="1"/>
          </p:nvPr>
        </p:nvSpPr>
        <p:spPr/>
        <p:txBody>
          <a:bodyPr>
            <a:noAutofit/>
          </a:bodyPr>
          <a:lstStyle/>
          <a:p>
            <a:r>
              <a:rPr lang="en-US" sz="3600" dirty="0" smtClean="0"/>
              <a:t>No building permits required for hoop houses.</a:t>
            </a:r>
          </a:p>
          <a:p>
            <a:r>
              <a:rPr lang="en-US" sz="3600" dirty="0" smtClean="0"/>
              <a:t>Building permits are required for most other types of structures.</a:t>
            </a:r>
          </a:p>
          <a:p>
            <a:r>
              <a:rPr lang="en-US" sz="3600" dirty="0" smtClean="0"/>
              <a:t>Water access available </a:t>
            </a:r>
            <a:r>
              <a:rPr lang="en-US" sz="3600" dirty="0"/>
              <a:t>for $</a:t>
            </a:r>
            <a:r>
              <a:rPr lang="en-US" sz="3600" dirty="0" smtClean="0"/>
              <a:t>120/year: </a:t>
            </a:r>
            <a:r>
              <a:rPr lang="en-US" sz="3600" dirty="0">
                <a:hlinkClick r:id="rId2"/>
              </a:rPr>
              <a:t>http://</a:t>
            </a:r>
            <a:r>
              <a:rPr lang="en-US" sz="3600" dirty="0" smtClean="0">
                <a:hlinkClick r:id="rId2"/>
              </a:rPr>
              <a:t>www.baltimorehousing.org/vtov_adopt</a:t>
            </a:r>
            <a:r>
              <a:rPr lang="en-US" sz="3600" dirty="0" smtClean="0"/>
              <a:t> </a:t>
            </a:r>
            <a:endParaRPr lang="en-US" sz="3600" dirty="0"/>
          </a:p>
        </p:txBody>
      </p:sp>
    </p:spTree>
    <p:extLst>
      <p:ext uri="{BB962C8B-B14F-4D97-AF65-F5344CB8AC3E}">
        <p14:creationId xmlns:p14="http://schemas.microsoft.com/office/powerpoint/2010/main" val="32797480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Taxes</a:t>
            </a:r>
            <a:endParaRPr lang="en-US" b="1" dirty="0"/>
          </a:p>
        </p:txBody>
      </p:sp>
      <p:sp>
        <p:nvSpPr>
          <p:cNvPr id="3" name="Content Placeholder 2"/>
          <p:cNvSpPr>
            <a:spLocks noGrp="1"/>
          </p:cNvSpPr>
          <p:nvPr>
            <p:ph idx="1"/>
          </p:nvPr>
        </p:nvSpPr>
        <p:spPr/>
        <p:txBody>
          <a:bodyPr>
            <a:normAutofit/>
          </a:bodyPr>
          <a:lstStyle/>
          <a:p>
            <a:r>
              <a:rPr lang="en-US" sz="3600" dirty="0" smtClean="0"/>
              <a:t>Per State law, land used for agriculture is assessed at $500 per acre, resulting in a very low tax burden.</a:t>
            </a:r>
          </a:p>
          <a:p>
            <a:r>
              <a:rPr lang="en-US" sz="3600" dirty="0" smtClean="0"/>
              <a:t>However, to qualify, sites must be at least three acres in size, which most city sites are not. </a:t>
            </a:r>
            <a:endParaRPr lang="en-US" sz="3600" dirty="0"/>
          </a:p>
        </p:txBody>
      </p:sp>
    </p:spTree>
    <p:extLst>
      <p:ext uri="{BB962C8B-B14F-4D97-AF65-F5344CB8AC3E}">
        <p14:creationId xmlns:p14="http://schemas.microsoft.com/office/powerpoint/2010/main" val="2236350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Farm Alliance of Baltimore</a:t>
            </a:r>
            <a:endParaRPr lang="en-US" b="1" dirty="0"/>
          </a:p>
        </p:txBody>
      </p:sp>
      <p:sp>
        <p:nvSpPr>
          <p:cNvPr id="3" name="Content Placeholder 2"/>
          <p:cNvSpPr>
            <a:spLocks noGrp="1"/>
          </p:cNvSpPr>
          <p:nvPr>
            <p:ph idx="1"/>
          </p:nvPr>
        </p:nvSpPr>
        <p:spPr>
          <a:xfrm>
            <a:off x="457200" y="1219200"/>
            <a:ext cx="8229600" cy="4906963"/>
          </a:xfrm>
        </p:spPr>
        <p:txBody>
          <a:bodyPr/>
          <a:lstStyle/>
          <a:p>
            <a:pPr algn="ctr">
              <a:buNone/>
            </a:pPr>
            <a:r>
              <a:rPr lang="en-US" i="1" dirty="0" smtClean="0"/>
              <a:t>Visit: http://www.farmalliancebaltimore.org/</a:t>
            </a:r>
            <a:endParaRPr lang="en-US" i="1" dirty="0"/>
          </a:p>
        </p:txBody>
      </p:sp>
      <p:pic>
        <p:nvPicPr>
          <p:cNvPr id="6" name="Picture 5" descr="farm3.jpg"/>
          <p:cNvPicPr>
            <a:picLocks noChangeAspect="1"/>
          </p:cNvPicPr>
          <p:nvPr/>
        </p:nvPicPr>
        <p:blipFill>
          <a:blip r:embed="rId2" cstate="print"/>
          <a:stretch>
            <a:fillRect/>
          </a:stretch>
        </p:blipFill>
        <p:spPr>
          <a:xfrm>
            <a:off x="609600" y="1981200"/>
            <a:ext cx="7937500" cy="4419600"/>
          </a:xfrm>
          <a:prstGeom prst="rect">
            <a:avLst/>
          </a:prstGeom>
        </p:spPr>
      </p:pic>
    </p:spTree>
    <p:extLst>
      <p:ext uri="{BB962C8B-B14F-4D97-AF65-F5344CB8AC3E}">
        <p14:creationId xmlns:p14="http://schemas.microsoft.com/office/powerpoint/2010/main" val="34620862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Taxes</a:t>
            </a:r>
            <a:endParaRPr lang="en-US" b="1" dirty="0"/>
          </a:p>
        </p:txBody>
      </p:sp>
      <p:sp>
        <p:nvSpPr>
          <p:cNvPr id="3" name="Content Placeholder 2"/>
          <p:cNvSpPr>
            <a:spLocks noGrp="1"/>
          </p:cNvSpPr>
          <p:nvPr>
            <p:ph idx="1"/>
          </p:nvPr>
        </p:nvSpPr>
        <p:spPr>
          <a:xfrm>
            <a:off x="457200" y="1447800"/>
            <a:ext cx="8229600" cy="5181600"/>
          </a:xfrm>
        </p:spPr>
        <p:txBody>
          <a:bodyPr>
            <a:normAutofit fontScale="85000" lnSpcReduction="10000"/>
          </a:bodyPr>
          <a:lstStyle/>
          <a:p>
            <a:r>
              <a:rPr lang="en-US" sz="3600" dirty="0" smtClean="0"/>
              <a:t>Baltimore City has a 90% tax credit for urban agriculture.</a:t>
            </a:r>
            <a:endParaRPr lang="en-US" sz="3600" dirty="0"/>
          </a:p>
          <a:p>
            <a:r>
              <a:rPr lang="en-US" sz="3600" dirty="0" smtClean="0"/>
              <a:t>Sites receiving the credit can’t </a:t>
            </a:r>
            <a:r>
              <a:rPr lang="en-US" sz="3600" dirty="0"/>
              <a:t>be used for any other purpose that would normally be subject to </a:t>
            </a:r>
            <a:r>
              <a:rPr lang="en-US" sz="3600" dirty="0" smtClean="0"/>
              <a:t>property tax, such as housing.</a:t>
            </a:r>
            <a:endParaRPr lang="en-US" sz="3600" dirty="0"/>
          </a:p>
          <a:p>
            <a:r>
              <a:rPr lang="en-US" sz="3600" dirty="0" smtClean="0"/>
              <a:t>Sites must </a:t>
            </a:r>
            <a:r>
              <a:rPr lang="en-US" sz="3600" dirty="0"/>
              <a:t>remain a farm for five </a:t>
            </a:r>
            <a:r>
              <a:rPr lang="en-US" sz="3600" dirty="0" smtClean="0"/>
              <a:t>years </a:t>
            </a:r>
            <a:r>
              <a:rPr lang="en-US" sz="3600" dirty="0"/>
              <a:t>or </a:t>
            </a:r>
            <a:r>
              <a:rPr lang="en-US" sz="3600" dirty="0" smtClean="0"/>
              <a:t>else pay </a:t>
            </a:r>
            <a:r>
              <a:rPr lang="en-US" sz="3600" dirty="0"/>
              <a:t>back taxes</a:t>
            </a:r>
            <a:r>
              <a:rPr lang="en-US" sz="3600" dirty="0" smtClean="0"/>
              <a:t>.</a:t>
            </a:r>
          </a:p>
          <a:p>
            <a:r>
              <a:rPr lang="en-US" sz="3600" dirty="0" smtClean="0"/>
              <a:t>Details: </a:t>
            </a:r>
            <a:r>
              <a:rPr lang="en-US" sz="3600" dirty="0" smtClean="0">
                <a:hlinkClick r:id="rId2"/>
              </a:rPr>
              <a:t>http://www.baltimoresustainability.org/projects/baltimore-food-policy-initiative/homegrown-baltimore/urban-agriculture-2/</a:t>
            </a:r>
            <a:r>
              <a:rPr lang="en-US" sz="3600" dirty="0" smtClean="0"/>
              <a:t> </a:t>
            </a:r>
            <a:endParaRPr lang="en-US" sz="3600" dirty="0"/>
          </a:p>
        </p:txBody>
      </p:sp>
    </p:spTree>
    <p:extLst>
      <p:ext uri="{BB962C8B-B14F-4D97-AF65-F5344CB8AC3E}">
        <p14:creationId xmlns:p14="http://schemas.microsoft.com/office/powerpoint/2010/main" val="19517167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1295400"/>
          </a:xfrm>
        </p:spPr>
        <p:txBody>
          <a:bodyPr/>
          <a:lstStyle/>
          <a:p>
            <a:r>
              <a:rPr lang="en-US" b="1" dirty="0" smtClean="0">
                <a:solidFill>
                  <a:srgbClr val="7030A0"/>
                </a:solidFill>
              </a:rPr>
              <a:t>How to Stay in the Loop</a:t>
            </a:r>
          </a:p>
        </p:txBody>
      </p:sp>
      <p:sp>
        <p:nvSpPr>
          <p:cNvPr id="73731" name="Rectangle 3"/>
          <p:cNvSpPr>
            <a:spLocks noGrp="1" noChangeArrowheads="1"/>
          </p:cNvSpPr>
          <p:nvPr>
            <p:ph type="body" idx="1"/>
          </p:nvPr>
        </p:nvSpPr>
        <p:spPr>
          <a:xfrm>
            <a:off x="228600" y="1295400"/>
            <a:ext cx="8763000" cy="4191000"/>
          </a:xfrm>
        </p:spPr>
        <p:txBody>
          <a:bodyPr>
            <a:normAutofit fontScale="25000" lnSpcReduction="20000"/>
          </a:bodyPr>
          <a:lstStyle/>
          <a:p>
            <a:pPr lvl="1">
              <a:buFont typeface="Wingdings" pitchFamily="2" charset="2"/>
              <a:buChar char="Ø"/>
            </a:pPr>
            <a:r>
              <a:rPr lang="en-US" sz="11200" dirty="0" smtClean="0"/>
              <a:t>Contact: 410-396-1670 or </a:t>
            </a:r>
            <a:r>
              <a:rPr lang="en-US" sz="11200" dirty="0" smtClean="0">
                <a:hlinkClick r:id="rId3"/>
              </a:rPr>
              <a:t>abby.cocke@baltimorecity.gov</a:t>
            </a:r>
            <a:r>
              <a:rPr lang="en-US" sz="11200" dirty="0" smtClean="0"/>
              <a:t> </a:t>
            </a:r>
          </a:p>
          <a:p>
            <a:pPr lvl="1">
              <a:buFont typeface="Wingdings" pitchFamily="2" charset="2"/>
              <a:buChar char="Ø"/>
            </a:pPr>
            <a:endParaRPr lang="en-US" sz="4000" dirty="0" smtClean="0"/>
          </a:p>
          <a:p>
            <a:pPr lvl="1">
              <a:buFont typeface="Wingdings" pitchFamily="2" charset="2"/>
              <a:buChar char="Ø"/>
            </a:pPr>
            <a:r>
              <a:rPr lang="en-US" sz="11200" dirty="0" smtClean="0"/>
              <a:t>Website: </a:t>
            </a:r>
            <a:r>
              <a:rPr lang="en-US" sz="11200" dirty="0" smtClean="0">
                <a:hlinkClick r:id="rId4"/>
              </a:rPr>
              <a:t>www.baltimoresustainability.org</a:t>
            </a:r>
            <a:endParaRPr lang="en-US" sz="4000" dirty="0" smtClean="0"/>
          </a:p>
          <a:p>
            <a:pPr lvl="1">
              <a:buNone/>
            </a:pPr>
            <a:endParaRPr lang="en-US" sz="4000" dirty="0" smtClean="0"/>
          </a:p>
          <a:p>
            <a:pPr lvl="1">
              <a:buFont typeface="Wingdings" pitchFamily="2" charset="2"/>
              <a:buChar char="Ø"/>
            </a:pPr>
            <a:r>
              <a:rPr lang="en-US" sz="11200" dirty="0" smtClean="0"/>
              <a:t>Commission on Sustainability Meetings: 4</a:t>
            </a:r>
            <a:r>
              <a:rPr lang="en-US" sz="11200" baseline="30000" dirty="0" smtClean="0"/>
              <a:t>th</a:t>
            </a:r>
            <a:r>
              <a:rPr lang="en-US" sz="11200" dirty="0" smtClean="0"/>
              <a:t> Tues of every month, 4-6pm, 417 E. Fayette St., 8</a:t>
            </a:r>
            <a:r>
              <a:rPr lang="en-US" sz="11200" baseline="30000" dirty="0" smtClean="0"/>
              <a:t>th</a:t>
            </a:r>
            <a:r>
              <a:rPr lang="en-US" sz="11200" dirty="0" smtClean="0"/>
              <a:t> floor</a:t>
            </a:r>
          </a:p>
          <a:p>
            <a:pPr lvl="1">
              <a:buNone/>
            </a:pPr>
            <a:endParaRPr lang="en-US" sz="4000" dirty="0" smtClean="0"/>
          </a:p>
          <a:p>
            <a:pPr lvl="1">
              <a:buFont typeface="Wingdings" pitchFamily="2" charset="2"/>
              <a:buChar char="Ø"/>
            </a:pPr>
            <a:r>
              <a:rPr lang="en-US" sz="11200" dirty="0" err="1" smtClean="0"/>
              <a:t>Facebook</a:t>
            </a:r>
            <a:r>
              <a:rPr lang="en-US" sz="11200" dirty="0" smtClean="0"/>
              <a:t>: </a:t>
            </a:r>
            <a:r>
              <a:rPr lang="en-US" sz="11200" dirty="0" smtClean="0">
                <a:hlinkClick r:id="rId5"/>
              </a:rPr>
              <a:t>www.facebook.com/baltimoresustainability</a:t>
            </a:r>
            <a:endParaRPr lang="en-US" sz="11200" dirty="0" smtClean="0"/>
          </a:p>
          <a:p>
            <a:pPr lvl="1">
              <a:buNone/>
            </a:pPr>
            <a:endParaRPr lang="en-US" sz="4000" dirty="0" smtClean="0"/>
          </a:p>
          <a:p>
            <a:pPr lvl="1">
              <a:buFont typeface="Wingdings" pitchFamily="2" charset="2"/>
              <a:buChar char="Ø"/>
            </a:pPr>
            <a:r>
              <a:rPr lang="en-US" sz="11200" dirty="0" smtClean="0"/>
              <a:t>Twitter: @</a:t>
            </a:r>
            <a:r>
              <a:rPr lang="en-US" sz="11200" dirty="0" err="1" smtClean="0"/>
              <a:t>SustainBmore</a:t>
            </a:r>
            <a:endParaRPr lang="en-US" sz="4000" dirty="0" smtClean="0"/>
          </a:p>
          <a:p>
            <a:pPr lvl="1">
              <a:buFont typeface="Wingdings" pitchFamily="2" charset="2"/>
              <a:buChar char="Ø"/>
            </a:pPr>
            <a:endParaRPr lang="en-US" sz="4000" dirty="0" smtClean="0"/>
          </a:p>
          <a:p>
            <a:pPr lvl="1">
              <a:buFont typeface="Wingdings" pitchFamily="2" charset="2"/>
              <a:buChar char="Ø"/>
            </a:pPr>
            <a:r>
              <a:rPr lang="en-US" sz="11200" dirty="0" smtClean="0"/>
              <a:t>Newsletter: Sign up on our website or email us at </a:t>
            </a:r>
            <a:r>
              <a:rPr lang="en-US" sz="11200" dirty="0" smtClean="0">
                <a:hlinkClick r:id="rId6"/>
              </a:rPr>
              <a:t>sustainability@baltimorecity.gov</a:t>
            </a:r>
            <a:r>
              <a:rPr lang="en-US" sz="11200" dirty="0" smtClean="0"/>
              <a:t> </a:t>
            </a:r>
          </a:p>
          <a:p>
            <a:pPr lvl="1">
              <a:buFont typeface="Wingdings" pitchFamily="2" charset="2"/>
              <a:buChar char="Ø"/>
            </a:pPr>
            <a:endParaRPr lang="en-US" dirty="0" smtClean="0"/>
          </a:p>
        </p:txBody>
      </p:sp>
      <p:pic>
        <p:nvPicPr>
          <p:cNvPr id="4" name="Picture 3" descr="Balt Office Sust Logo.JPG"/>
          <p:cNvPicPr>
            <a:picLocks noChangeAspect="1"/>
          </p:cNvPicPr>
          <p:nvPr/>
        </p:nvPicPr>
        <p:blipFill>
          <a:blip r:embed="rId7" cstate="print"/>
          <a:stretch>
            <a:fillRect/>
          </a:stretch>
        </p:blipFill>
        <p:spPr>
          <a:xfrm>
            <a:off x="6834352" y="5943600"/>
            <a:ext cx="2081047" cy="762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Farm Alliance of Baltimore</a:t>
            </a:r>
            <a:endParaRPr lang="en-US" b="1" dirty="0"/>
          </a:p>
        </p:txBody>
      </p:sp>
      <p:sp>
        <p:nvSpPr>
          <p:cNvPr id="3" name="Content Placeholder 2"/>
          <p:cNvSpPr>
            <a:spLocks noGrp="1"/>
          </p:cNvSpPr>
          <p:nvPr>
            <p:ph idx="1"/>
          </p:nvPr>
        </p:nvSpPr>
        <p:spPr>
          <a:xfrm>
            <a:off x="457200" y="1219200"/>
            <a:ext cx="8229600" cy="4906963"/>
          </a:xfrm>
        </p:spPr>
        <p:txBody>
          <a:bodyPr/>
          <a:lstStyle/>
          <a:p>
            <a:pPr algn="ctr">
              <a:buNone/>
            </a:pPr>
            <a:r>
              <a:rPr lang="en-US" i="1" dirty="0" smtClean="0"/>
              <a:t>Visit: http://www.farmalliancebaltimore.org/</a:t>
            </a:r>
            <a:endParaRPr lang="en-US" i="1" dirty="0"/>
          </a:p>
        </p:txBody>
      </p:sp>
      <p:pic>
        <p:nvPicPr>
          <p:cNvPr id="5" name="Picture 4" descr="farm4.jpg"/>
          <p:cNvPicPr>
            <a:picLocks noChangeAspect="1"/>
          </p:cNvPicPr>
          <p:nvPr/>
        </p:nvPicPr>
        <p:blipFill>
          <a:blip r:embed="rId2" cstate="print"/>
          <a:stretch>
            <a:fillRect/>
          </a:stretch>
        </p:blipFill>
        <p:spPr>
          <a:xfrm>
            <a:off x="1143000" y="1905000"/>
            <a:ext cx="6858000" cy="4594860"/>
          </a:xfrm>
          <a:prstGeom prst="rect">
            <a:avLst/>
          </a:prstGeom>
        </p:spPr>
      </p:pic>
    </p:spTree>
    <p:extLst>
      <p:ext uri="{BB962C8B-B14F-4D97-AF65-F5344CB8AC3E}">
        <p14:creationId xmlns:p14="http://schemas.microsoft.com/office/powerpoint/2010/main" val="886003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Farm Alliance of Baltimore</a:t>
            </a:r>
            <a:endParaRPr lang="en-US" b="1" dirty="0"/>
          </a:p>
        </p:txBody>
      </p:sp>
      <p:sp>
        <p:nvSpPr>
          <p:cNvPr id="3" name="Content Placeholder 2"/>
          <p:cNvSpPr>
            <a:spLocks noGrp="1"/>
          </p:cNvSpPr>
          <p:nvPr>
            <p:ph idx="1"/>
          </p:nvPr>
        </p:nvSpPr>
        <p:spPr>
          <a:xfrm>
            <a:off x="457200" y="1219200"/>
            <a:ext cx="8229600" cy="4906963"/>
          </a:xfrm>
        </p:spPr>
        <p:txBody>
          <a:bodyPr/>
          <a:lstStyle/>
          <a:p>
            <a:pPr algn="ctr">
              <a:buNone/>
            </a:pPr>
            <a:r>
              <a:rPr lang="en-US" i="1" dirty="0" smtClean="0"/>
              <a:t>Visit: http://www.farmalliancebaltimore.org/</a:t>
            </a:r>
            <a:endParaRPr lang="en-US" i="1" dirty="0"/>
          </a:p>
        </p:txBody>
      </p:sp>
      <p:pic>
        <p:nvPicPr>
          <p:cNvPr id="8" name="Picture 7" descr="farm6.jpg"/>
          <p:cNvPicPr>
            <a:picLocks noChangeAspect="1"/>
          </p:cNvPicPr>
          <p:nvPr/>
        </p:nvPicPr>
        <p:blipFill>
          <a:blip r:embed="rId2" cstate="print"/>
          <a:stretch>
            <a:fillRect/>
          </a:stretch>
        </p:blipFill>
        <p:spPr>
          <a:xfrm>
            <a:off x="1447800" y="1828800"/>
            <a:ext cx="6248400" cy="4686300"/>
          </a:xfrm>
          <a:prstGeom prst="rect">
            <a:avLst/>
          </a:prstGeom>
        </p:spPr>
      </p:pic>
    </p:spTree>
    <p:extLst>
      <p:ext uri="{BB962C8B-B14F-4D97-AF65-F5344CB8AC3E}">
        <p14:creationId xmlns:p14="http://schemas.microsoft.com/office/powerpoint/2010/main" val="751349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TotalTime>
  <Words>2645</Words>
  <Application>Microsoft Office PowerPoint</Application>
  <PresentationFormat>On-screen Show (4:3)</PresentationFormat>
  <Paragraphs>278</Paragraphs>
  <Slides>71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71</vt:i4>
      </vt:variant>
    </vt:vector>
  </HeadingPairs>
  <TitlesOfParts>
    <vt:vector size="75" baseType="lpstr">
      <vt:lpstr>Arial</vt:lpstr>
      <vt:lpstr>Calibri</vt:lpstr>
      <vt:lpstr>Wingdings</vt:lpstr>
      <vt:lpstr>Office Theme</vt:lpstr>
      <vt:lpstr>Urban Agriculture in Baltimore City   Presented by Abby Cocke, Environmental Planner, Baltimore Office of Sustainability</vt:lpstr>
      <vt:lpstr>Context</vt:lpstr>
      <vt:lpstr>Victorine Q. Adams Community Garden</vt:lpstr>
      <vt:lpstr>Duncan Street Miracle Garden</vt:lpstr>
      <vt:lpstr>PowerPoint Presentation</vt:lpstr>
      <vt:lpstr>Farm Alliance of Baltimore</vt:lpstr>
      <vt:lpstr>Farm Alliance of Baltimore</vt:lpstr>
      <vt:lpstr>Farm Alliance of Baltimore</vt:lpstr>
      <vt:lpstr>Farm Alliance of Baltimore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Areas for Policy Work</vt:lpstr>
      <vt:lpstr>Resources</vt:lpstr>
      <vt:lpstr>Resources</vt:lpstr>
      <vt:lpstr>Beginning Farmer Training Program</vt:lpstr>
      <vt:lpstr>Black Church Food Security Network</vt:lpstr>
      <vt:lpstr>Black Yield Institute</vt:lpstr>
      <vt:lpstr>UME Master Gardeners</vt:lpstr>
      <vt:lpstr>Baltimore Green Space</vt:lpstr>
      <vt:lpstr>Land Access</vt:lpstr>
      <vt:lpstr>Adopt a Lot Program</vt:lpstr>
      <vt:lpstr>Adopt a Lot Program</vt:lpstr>
      <vt:lpstr>PowerPoint Presentation</vt:lpstr>
      <vt:lpstr> Land Assessment </vt:lpstr>
      <vt:lpstr>Pre-Qualification Application https://www.baltimoresustainability.org/projects/baltimore-food-policy-initiative/homegrown-baltimore/urban-agriculture-2  </vt:lpstr>
      <vt:lpstr>Zoning and Permitting</vt:lpstr>
      <vt:lpstr>What Changed?</vt:lpstr>
      <vt:lpstr>Definitions</vt:lpstr>
      <vt:lpstr>Definitions</vt:lpstr>
      <vt:lpstr>Where are they allowed?</vt:lpstr>
      <vt:lpstr>What would make a garden conditional?</vt:lpstr>
      <vt:lpstr>Permitted Uses</vt:lpstr>
      <vt:lpstr>Permitted Uses</vt:lpstr>
      <vt:lpstr>Conditional Uses</vt:lpstr>
      <vt:lpstr>Conditional Uses</vt:lpstr>
      <vt:lpstr>Conditional Uses</vt:lpstr>
      <vt:lpstr>Use Standards: CMOS</vt:lpstr>
      <vt:lpstr>Use Standards: Urban Ag</vt:lpstr>
      <vt:lpstr>Use Standards: Urban Ag (cont.)</vt:lpstr>
      <vt:lpstr>Animal Husbandry</vt:lpstr>
      <vt:lpstr>Updated in 2013</vt:lpstr>
      <vt:lpstr>Honey Bees</vt:lpstr>
      <vt:lpstr>Chickens</vt:lpstr>
      <vt:lpstr>Chickens</vt:lpstr>
      <vt:lpstr>Rabbits</vt:lpstr>
      <vt:lpstr>Goats</vt:lpstr>
      <vt:lpstr>Special Rules</vt:lpstr>
      <vt:lpstr>Special Rules</vt:lpstr>
      <vt:lpstr>What about fish?</vt:lpstr>
      <vt:lpstr>Soils Issues</vt:lpstr>
      <vt:lpstr>City Grading Permits</vt:lpstr>
      <vt:lpstr>City Grading Permits</vt:lpstr>
      <vt:lpstr>City Grading Permits</vt:lpstr>
      <vt:lpstr>City Grading Permits</vt:lpstr>
      <vt:lpstr>City Grading Permits</vt:lpstr>
      <vt:lpstr>Soil Safety Management</vt:lpstr>
      <vt:lpstr>Soil Safety Management</vt:lpstr>
      <vt:lpstr>State Nutrient Management Plans</vt:lpstr>
      <vt:lpstr>Other policies</vt:lpstr>
      <vt:lpstr>Other Policies</vt:lpstr>
      <vt:lpstr>Taxes</vt:lpstr>
      <vt:lpstr>Taxes</vt:lpstr>
      <vt:lpstr>How to Stay in the Loop</vt:lpstr>
    </vt:vector>
  </TitlesOfParts>
  <Company>City of Baltimore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Homegrown Baltimore: Grow Local, Buy Local, Eat Local</dc:title>
  <dc:creator>Abby.Cocke</dc:creator>
  <cp:lastModifiedBy>Abby Cocke</cp:lastModifiedBy>
  <cp:revision>85</cp:revision>
  <dcterms:created xsi:type="dcterms:W3CDTF">2012-04-03T20:39:34Z</dcterms:created>
  <dcterms:modified xsi:type="dcterms:W3CDTF">2020-03-12T19:16:52Z</dcterms:modified>
</cp:coreProperties>
</file>