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8"/>
  </p:notesMasterIdLst>
  <p:sldIdLst>
    <p:sldId id="256" r:id="rId3"/>
    <p:sldId id="266" r:id="rId4"/>
    <p:sldId id="343" r:id="rId5"/>
    <p:sldId id="344" r:id="rId6"/>
    <p:sldId id="345" r:id="rId7"/>
    <p:sldId id="329" r:id="rId8"/>
    <p:sldId id="330" r:id="rId9"/>
    <p:sldId id="331" r:id="rId10"/>
    <p:sldId id="332" r:id="rId11"/>
    <p:sldId id="276" r:id="rId12"/>
    <p:sldId id="296" r:id="rId13"/>
    <p:sldId id="300" r:id="rId14"/>
    <p:sldId id="336" r:id="rId15"/>
    <p:sldId id="335" r:id="rId16"/>
    <p:sldId id="302" r:id="rId17"/>
    <p:sldId id="346" r:id="rId18"/>
    <p:sldId id="309" r:id="rId19"/>
    <p:sldId id="354" r:id="rId20"/>
    <p:sldId id="361" r:id="rId21"/>
    <p:sldId id="357" r:id="rId22"/>
    <p:sldId id="356" r:id="rId23"/>
    <p:sldId id="360" r:id="rId24"/>
    <p:sldId id="358" r:id="rId25"/>
    <p:sldId id="359" r:id="rId26"/>
    <p:sldId id="351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5050"/>
    <a:srgbClr val="E2F0D9"/>
    <a:srgbClr val="D17A22"/>
    <a:srgbClr val="454951"/>
    <a:srgbClr val="090446"/>
    <a:srgbClr val="A6CE39"/>
    <a:srgbClr val="FFFFCC"/>
    <a:srgbClr val="3E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7" autoAdjust="0"/>
  </p:normalViewPr>
  <p:slideViewPr>
    <p:cSldViewPr snapToGrid="0">
      <p:cViewPr varScale="1">
        <p:scale>
          <a:sx n="102" d="100"/>
          <a:sy n="102" d="100"/>
        </p:scale>
        <p:origin x="-96" y="-7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90D909A-7A6D-4C97-9B62-50D01017D2AE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4947318-5532-41BE-9C9D-F79D580F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2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47318-5532-41BE-9C9D-F79D580F2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6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F162F-694C-42E8-828A-0B354DE6C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BB7A9B-556C-4653-8B4C-303F4FEDA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7ABAD-0D83-46CA-910E-80E8D87E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C631-72CD-44DE-BA15-05CC0DF957E4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FA2A6-28ED-4688-9A23-FA6F61A7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E1834-D556-4D33-94CC-D76FCCE8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4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E2CD3-6698-4CE4-A415-539CD45D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C4252E-9E0D-464A-A647-50715FDBC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CEE712-AAA5-4DFB-98DD-18206B8C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F87F-2A30-44EB-A8B9-AC5677AB98F8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10FA0-AB34-4CA8-8264-009F5483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DBDC0-2323-4ABB-8A9B-BA0924D7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11A32B-C85B-4227-81BD-7B9B015C6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E4E06-FFB0-4ED0-8078-043B0F8B4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74751E-B4D4-44DF-AC2E-9DB23CB2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449D-3A19-4C89-84EA-4576B55797E4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DDFAF-A544-468C-8E4D-14569388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48FF34-3D55-4108-BE3E-7FFAB0D9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F162F-694C-42E8-828A-0B354DE6C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BB7A9B-556C-4653-8B4C-303F4FEDA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C7ABAD-0D83-46CA-910E-80E8D87E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C631-72CD-44DE-BA15-05CC0DF957E4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FA2A6-28ED-4688-9A23-FA6F61A7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E1834-D556-4D33-94CC-D76FCCE8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50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FA07AD-2821-4BF9-86D7-65BA856A0719}"/>
              </a:ext>
            </a:extLst>
          </p:cNvPr>
          <p:cNvSpPr/>
          <p:nvPr userDrawn="1"/>
        </p:nvSpPr>
        <p:spPr>
          <a:xfrm>
            <a:off x="-11430" y="1165301"/>
            <a:ext cx="12203431" cy="144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FA013D-6C17-4776-9B9D-061A34E56EF1}"/>
              </a:ext>
            </a:extLst>
          </p:cNvPr>
          <p:cNvSpPr/>
          <p:nvPr userDrawn="1"/>
        </p:nvSpPr>
        <p:spPr>
          <a:xfrm>
            <a:off x="-11430" y="1"/>
            <a:ext cx="12203431" cy="1203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3F70-FCF0-4EFE-A615-C7C7263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365126"/>
            <a:ext cx="10515600" cy="693892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8BBBF-2D63-459A-9E63-0841DF4D1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07130-DB36-4825-9546-33E075D7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95C-6077-40F2-AE8C-FB0A02E5664A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E2CB0-8D86-4DDC-94D0-99C2F75B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82608-0367-4180-97E0-A68C033A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25B7223-831D-48CC-8AAF-7062FFE02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80" y="186602"/>
            <a:ext cx="854971" cy="8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38445-8D9F-4CF3-9D5E-0CDBDF99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7ECCBA-BED0-494A-B82B-8DEB730A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A9AF-CEFE-437B-960C-2A5D598D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E56D-B04D-478E-B800-1496C15A673D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C19278-7B30-473D-89D9-DD75227E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B28A5-CB49-45B2-80D8-A3C3BB0B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7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7C90D-5D38-4F85-97AE-0C686E98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15A776-A863-4F6B-96C0-15C4183AD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6F46E3-8705-4AB8-A969-C129DA701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31171C-580C-44B7-8E8C-B5112657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92EA-556E-4F0F-AA4B-B119F0AEF2E7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69334B-FE89-4123-B5F7-B8EAD3E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ADE108-CDCD-47D0-BF15-F0A5CF5D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53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DB0E-5564-43EA-85A2-A9B02164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2DBE4A-2325-48AB-9960-68C7F9C89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951D12-3FBF-4BBB-89DD-EFA161094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8CE93C-C960-4CB2-BFAC-B2D6187E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41540A-AC64-4B08-8B07-D1C406386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532598-FBEB-492B-9EEE-7A616071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5E15-C613-44AB-8356-A4983D87C42F}" type="datetime1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6322AD-C587-4DF0-B229-D54301AB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7CD339-46AF-4907-B9FF-5E8673C4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3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05E36-2DE2-4690-B48F-12889CED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44A9EF-2D7C-4D6F-A450-9EAD324C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91D-160A-43CA-927B-77799C71A25D}" type="datetime1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F6A247-EBBA-4C9A-9D71-9EAE074D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13B7F3-BC5C-4DDF-965A-FD72F995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65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12D149-4E72-47D7-865A-9A06F64C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5E8-6B69-4469-BF2D-2BA34EE02B62}" type="datetime1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F261D1-10A3-4F2F-BE09-FDE559C4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8A8FFF-065D-48AB-8C8C-2D18796B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12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29B5F-0AFB-45ED-8F9F-6FF2D32D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EBCA2-FD4D-41A9-8F84-108FE6286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05041B-412A-4BF1-8445-153795FC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25DC12-7A76-4D73-80E8-30A132F4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61D-C5D7-4747-93E3-44D874CC4ECD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A514CC-57A9-4D06-B488-0319752E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B66BFD-7538-4216-BF20-5D3DB508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5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FA07AD-2821-4BF9-86D7-65BA856A0719}"/>
              </a:ext>
            </a:extLst>
          </p:cNvPr>
          <p:cNvSpPr/>
          <p:nvPr userDrawn="1"/>
        </p:nvSpPr>
        <p:spPr>
          <a:xfrm>
            <a:off x="-11430" y="1165301"/>
            <a:ext cx="12203430" cy="144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FA013D-6C17-4776-9B9D-061A34E56EF1}"/>
              </a:ext>
            </a:extLst>
          </p:cNvPr>
          <p:cNvSpPr/>
          <p:nvPr userDrawn="1"/>
        </p:nvSpPr>
        <p:spPr>
          <a:xfrm>
            <a:off x="-11430" y="0"/>
            <a:ext cx="12203430" cy="1203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3F70-FCF0-4EFE-A615-C7C7263B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5"/>
            <a:ext cx="10515600" cy="693892"/>
          </a:xfr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8BBBF-2D63-459A-9E63-0841DF4D1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07130-DB36-4825-9546-33E075D7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FD95C-6077-40F2-AE8C-FB0A02E5664A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E2CB0-8D86-4DDC-94D0-99C2F75B7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582608-0367-4180-97E0-A68C033A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25B7223-831D-48CC-8AAF-7062FFE02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179" y="186601"/>
            <a:ext cx="854971" cy="83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15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E9BD6-E7A6-45BF-A626-E4241315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38A420-FC43-49FD-B915-BCB1BF94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AC5088-81A1-453F-87BD-C790B17B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88EBD9-FDB8-46CA-8FC1-09850C0F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FCAD-2996-4301-985C-906846561045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4F9688-17AA-4315-9164-8C2B0814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CB9403-390A-4131-BF79-5254B3A5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6E2CD3-6698-4CE4-A415-539CD45D0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C4252E-9E0D-464A-A647-50715FDBC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CEE712-AAA5-4DFB-98DD-18206B8C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F87F-2A30-44EB-A8B9-AC5677AB98F8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10FA0-AB34-4CA8-8264-009F5483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4DBDC0-2323-4ABB-8A9B-BA0924D7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99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11A32B-C85B-4227-81BD-7B9B015C69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1E4E06-FFB0-4ED0-8078-043B0F8B4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74751E-B4D4-44DF-AC2E-9DB23CB2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449D-3A19-4C89-84EA-4576B55797E4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DDFAF-A544-468C-8E4D-14569388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48FF34-3D55-4108-BE3E-7FFAB0D9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38445-8D9F-4CF3-9D5E-0CDBDF99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7ECCBA-BED0-494A-B82B-8DEB730A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A9AF-CEFE-437B-960C-2A5D598D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E56D-B04D-478E-B800-1496C15A673D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C19278-7B30-473D-89D9-DD75227E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B28A5-CB49-45B2-80D8-A3C3BB0B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7C90D-5D38-4F85-97AE-0C686E98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15A776-A863-4F6B-96C0-15C4183AD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6F46E3-8705-4AB8-A969-C129DA701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31171C-580C-44B7-8E8C-B5112657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92EA-556E-4F0F-AA4B-B119F0AEF2E7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69334B-FE89-4123-B5F7-B8EAD3E8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ADE108-CDCD-47D0-BF15-F0A5CF5D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6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DB0E-5564-43EA-85A2-A9B02164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2DBE4A-2325-48AB-9960-68C7F9C89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951D12-3FBF-4BBB-89DD-EFA161094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8CE93C-C960-4CB2-BFAC-B2D6187E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41540A-AC64-4B08-8B07-D1C406386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532598-FBEB-492B-9EEE-7A616071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05E15-C613-44AB-8356-A4983D87C42F}" type="datetime1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B6322AD-C587-4DF0-B229-D54301AB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77CD339-46AF-4907-B9FF-5E8673C4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6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05E36-2DE2-4690-B48F-12889CED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44A9EF-2D7C-4D6F-A450-9EAD324C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191D-160A-43CA-927B-77799C71A25D}" type="datetime1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F6A247-EBBA-4C9A-9D71-9EAE074D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13B7F3-BC5C-4DDF-965A-FD72F995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12D149-4E72-47D7-865A-9A06F64C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055E8-6B69-4469-BF2D-2BA34EE02B62}" type="datetime1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F261D1-10A3-4F2F-BE09-FDE559C4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8A8FFF-065D-48AB-8C8C-2D18796B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29B5F-0AFB-45ED-8F9F-6FF2D32D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EBCA2-FD4D-41A9-8F84-108FE6286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305041B-412A-4BF1-8445-153795FCF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25DC12-7A76-4D73-80E8-30A132F4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E61D-C5D7-4747-93E3-44D874CC4ECD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A514CC-57A9-4D06-B488-0319752E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B66BFD-7538-4216-BF20-5D3DB508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8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E9BD6-E7A6-45BF-A626-E4241315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38A420-FC43-49FD-B915-BCB1BF94C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AC5088-81A1-453F-87BD-C790B17B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88EBD9-FDB8-46CA-8FC1-09850C0F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FCAD-2996-4301-985C-906846561045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4F9688-17AA-4315-9164-8C2B0814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CB9403-390A-4131-BF79-5254B3A5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6B8830-05D5-432F-9436-3EB53294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8C6614-F45F-4539-8005-73C2BF8C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01C18-9711-4513-8D4F-87E09CC01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B62F-C643-4AFF-9FD5-8E278168EFD2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9E5A2-ACD5-4A31-A2D5-A8F6BF52A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B8C60F-FDE8-47CF-8EF8-5D765DC9E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6B8830-05D5-432F-9436-3EB53294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8C6614-F45F-4539-8005-73C2BF8C5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01C18-9711-4513-8D4F-87E09CC01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B62F-C643-4AFF-9FD5-8E278168EFD2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09E5A2-ACD5-4A31-A2D5-A8F6BF52A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B8C60F-FDE8-47CF-8EF8-5D765DC9E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5A31E-CDCE-4B29-9085-1951C9414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3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works.baltimorecity.gov/lesswast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52F3C-CA61-4C1C-8C31-57BD69937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6040" y="1124712"/>
            <a:ext cx="5025991" cy="47935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A6C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Waste, Better Baltimore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6FABDF-4AD6-4E3A-AFEB-091C2E739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5186" y="1523276"/>
            <a:ext cx="4948548" cy="479352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2000" b="1" dirty="0">
                <a:solidFill>
                  <a:srgbClr val="A6C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Rethinking our waste management future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DB570FC-FC00-4E79-968F-44624D75D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41233"/>
            <a:ext cx="4047843" cy="40073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61097F3-1164-46AC-A300-46101EEFA172}"/>
              </a:ext>
            </a:extLst>
          </p:cNvPr>
          <p:cNvSpPr txBox="1">
            <a:spLocks/>
          </p:cNvSpPr>
          <p:nvPr/>
        </p:nvSpPr>
        <p:spPr>
          <a:xfrm>
            <a:off x="6415025" y="2401192"/>
            <a:ext cx="4817911" cy="1972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the LWBB Plan</a:t>
            </a:r>
          </a:p>
        </p:txBody>
      </p:sp>
      <p:pic>
        <p:nvPicPr>
          <p:cNvPr id="14" name="Picture 7" descr="C:\Users\jmorris\Documents\Geosyntec\Company\Document Directory\Logos\Geosyntec_logo_no tagline.jpg">
            <a:extLst>
              <a:ext uri="{FF2B5EF4-FFF2-40B4-BE49-F238E27FC236}">
                <a16:creationId xmlns:a16="http://schemas.microsoft.com/office/drawing/2014/main" xmlns="" id="{E338C4B0-C0C6-4B34-BCCC-D2BC208C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2" y="6156967"/>
            <a:ext cx="1905000" cy="5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4F251CB-4FCE-44B9-B7B7-BD97919E88AF}"/>
              </a:ext>
            </a:extLst>
          </p:cNvPr>
          <p:cNvSpPr/>
          <p:nvPr/>
        </p:nvSpPr>
        <p:spPr>
          <a:xfrm>
            <a:off x="6404245" y="4570965"/>
            <a:ext cx="468285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November 2019</a:t>
            </a:r>
          </a:p>
          <a:p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xmlns="" id="{05A67F5A-2D84-443B-BC5E-BF3316DD8D6D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5A31E-CDCE-4B29-9085-1951C94148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98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E4F91-7523-479C-B931-E45009F6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Invited to Participate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FB897-EB0B-4566-BAEC-337A71D8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78" y="1698171"/>
            <a:ext cx="10648950" cy="4794704"/>
          </a:xfrm>
        </p:spPr>
        <p:txBody>
          <a:bodyPr numCol="2">
            <a:normAutofit fontScale="77500" lnSpcReduction="20000"/>
          </a:bodyPr>
          <a:lstStyle/>
          <a:p>
            <a:pPr marL="465138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Anchor Institutions</a:t>
            </a:r>
          </a:p>
          <a:p>
            <a:pPr marL="465138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Businesses</a:t>
            </a:r>
          </a:p>
          <a:p>
            <a:pPr marL="465138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Community organizers/leaders</a:t>
            </a:r>
          </a:p>
          <a:p>
            <a:pPr marL="465138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Economic development partnerships</a:t>
            </a:r>
          </a:p>
          <a:p>
            <a:pPr marL="465138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Elected officials</a:t>
            </a:r>
          </a:p>
          <a:p>
            <a:pPr marL="465138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Environmental protection groups</a:t>
            </a:r>
          </a:p>
          <a:p>
            <a:pPr marL="914400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Residents</a:t>
            </a:r>
          </a:p>
          <a:p>
            <a:pPr marL="914400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Other City agencies/partnerships</a:t>
            </a:r>
          </a:p>
          <a:p>
            <a:pPr marL="914400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Port Authority</a:t>
            </a:r>
          </a:p>
          <a:p>
            <a:pPr marL="914400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Schools</a:t>
            </a:r>
          </a:p>
          <a:p>
            <a:pPr marL="914400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Students</a:t>
            </a:r>
          </a:p>
          <a:p>
            <a:pPr marL="914400" indent="-465138">
              <a:lnSpc>
                <a:spcPct val="100000"/>
              </a:lnSpc>
              <a:spcAft>
                <a:spcPts val="1000"/>
              </a:spcAft>
              <a:buClr>
                <a:srgbClr val="A6CE39"/>
              </a:buClr>
            </a:pPr>
            <a:r>
              <a:rPr lang="en-US" sz="3800" dirty="0"/>
              <a:t>Waste management companies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98A37BD-1B6D-46C6-BACF-90527B224F5E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6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524D4-7217-4AA4-AA48-E6E47742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444EF2-9165-45A7-B10E-FC19854C9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91" y="1608884"/>
            <a:ext cx="6326613" cy="48839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A5A71EB-2672-4467-B338-2859B9662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41" y="1608884"/>
            <a:ext cx="5545168" cy="957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6F00B4-55C7-49AA-992C-3B4CA1D64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241" y="2565918"/>
            <a:ext cx="2827409" cy="3926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FCA544-9A03-4489-8F56-207A36516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650" y="3115785"/>
            <a:ext cx="2717759" cy="1700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731441-D250-4A07-9062-016671DCE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816576"/>
            <a:ext cx="2905410" cy="16762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FC88F8-2287-4A02-AD95-96322C53B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650" y="2538250"/>
            <a:ext cx="2717759" cy="577535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xmlns="" id="{9BDF334D-ECA1-45FE-916E-EECE31F1A028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0E5CC-626A-47FA-97E0-37E6C169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– Learning from Other Cities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2C71D62E-6385-4E49-A49D-9D290A62AD31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Related image">
            <a:extLst>
              <a:ext uri="{FF2B5EF4-FFF2-40B4-BE49-F238E27FC236}">
                <a16:creationId xmlns:a16="http://schemas.microsoft.com/office/drawing/2014/main" xmlns="" id="{C594610B-DB52-42CB-B6E9-BD50C15E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02" y="1391920"/>
            <a:ext cx="8752796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3F96B751-E010-42EC-B617-BAB14D335AF3}"/>
              </a:ext>
            </a:extLst>
          </p:cNvPr>
          <p:cNvSpPr/>
          <p:nvPr/>
        </p:nvSpPr>
        <p:spPr>
          <a:xfrm>
            <a:off x="9144000" y="4389120"/>
            <a:ext cx="345440" cy="345440"/>
          </a:xfrm>
          <a:prstGeom prst="star5">
            <a:avLst>
              <a:gd name="adj" fmla="val 21758"/>
              <a:gd name="hf" fmla="val 105146"/>
              <a:gd name="vf" fmla="val 110557"/>
            </a:avLst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D192F372-0963-4CF0-BF96-1F522CEDC580}"/>
              </a:ext>
            </a:extLst>
          </p:cNvPr>
          <p:cNvSpPr/>
          <p:nvPr/>
        </p:nvSpPr>
        <p:spPr>
          <a:xfrm>
            <a:off x="8676640" y="3992880"/>
            <a:ext cx="345440" cy="345440"/>
          </a:xfrm>
          <a:prstGeom prst="star5">
            <a:avLst>
              <a:gd name="adj" fmla="val 21758"/>
              <a:gd name="hf" fmla="val 105146"/>
              <a:gd name="vf" fmla="val 110557"/>
            </a:avLst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2A7491A-7A05-4153-977E-C72C304121E4}"/>
              </a:ext>
            </a:extLst>
          </p:cNvPr>
          <p:cNvSpPr/>
          <p:nvPr/>
        </p:nvSpPr>
        <p:spPr>
          <a:xfrm>
            <a:off x="9926320" y="2255520"/>
            <a:ext cx="345440" cy="345440"/>
          </a:xfrm>
          <a:prstGeom prst="star5">
            <a:avLst>
              <a:gd name="adj" fmla="val 21758"/>
              <a:gd name="hf" fmla="val 105146"/>
              <a:gd name="vf" fmla="val 110557"/>
            </a:avLst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613ED939-312F-4E94-897E-CF96F94742A7}"/>
              </a:ext>
            </a:extLst>
          </p:cNvPr>
          <p:cNvSpPr/>
          <p:nvPr/>
        </p:nvSpPr>
        <p:spPr>
          <a:xfrm>
            <a:off x="6065520" y="5445760"/>
            <a:ext cx="345440" cy="345440"/>
          </a:xfrm>
          <a:prstGeom prst="star5">
            <a:avLst>
              <a:gd name="adj" fmla="val 21758"/>
              <a:gd name="hf" fmla="val 105146"/>
              <a:gd name="vf" fmla="val 110557"/>
            </a:avLst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3637469B-DD95-4F94-8A2E-98BB4774BF6D}"/>
              </a:ext>
            </a:extLst>
          </p:cNvPr>
          <p:cNvSpPr/>
          <p:nvPr/>
        </p:nvSpPr>
        <p:spPr>
          <a:xfrm>
            <a:off x="2702560" y="1910080"/>
            <a:ext cx="345440" cy="345440"/>
          </a:xfrm>
          <a:prstGeom prst="star5">
            <a:avLst>
              <a:gd name="adj" fmla="val 21758"/>
              <a:gd name="hf" fmla="val 105146"/>
              <a:gd name="vf" fmla="val 110557"/>
            </a:avLst>
          </a:prstGeom>
          <a:solidFill>
            <a:srgbClr val="92D05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E47B5B-AE73-4A0B-81B3-C3399B6AB2DD}"/>
              </a:ext>
            </a:extLst>
          </p:cNvPr>
          <p:cNvSpPr txBox="1"/>
          <p:nvPr/>
        </p:nvSpPr>
        <p:spPr>
          <a:xfrm>
            <a:off x="568960" y="1886188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Portland 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D34B089-2D92-4DB1-A4D2-5B1A2C22D24E}"/>
              </a:ext>
            </a:extLst>
          </p:cNvPr>
          <p:cNvSpPr txBox="1"/>
          <p:nvPr/>
        </p:nvSpPr>
        <p:spPr>
          <a:xfrm>
            <a:off x="5598160" y="5843508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Austin TX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BE42D28-B7AE-4960-B702-B2B29789F53C}"/>
              </a:ext>
            </a:extLst>
          </p:cNvPr>
          <p:cNvSpPr txBox="1"/>
          <p:nvPr/>
        </p:nvSpPr>
        <p:spPr>
          <a:xfrm>
            <a:off x="8600440" y="4734560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Charleston SC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5C36A1-0A71-4CCE-B786-31D54F49E245}"/>
              </a:ext>
            </a:extLst>
          </p:cNvPr>
          <p:cNvSpPr txBox="1"/>
          <p:nvPr/>
        </p:nvSpPr>
        <p:spPr>
          <a:xfrm>
            <a:off x="7294880" y="4204454"/>
            <a:ext cx="1381760" cy="36933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Charlotte NC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3C27A8E-803B-4726-B640-B2469D0831F4}"/>
              </a:ext>
            </a:extLst>
          </p:cNvPr>
          <p:cNvSpPr txBox="1"/>
          <p:nvPr/>
        </p:nvSpPr>
        <p:spPr>
          <a:xfrm>
            <a:off x="9316720" y="2600960"/>
            <a:ext cx="202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Boston MA</a:t>
            </a:r>
          </a:p>
        </p:txBody>
      </p:sp>
    </p:spTree>
    <p:extLst>
      <p:ext uri="{BB962C8B-B14F-4D97-AF65-F5344CB8AC3E}">
        <p14:creationId xmlns:p14="http://schemas.microsoft.com/office/powerpoint/2010/main" val="154097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E4F91-7523-479C-B931-E45009F6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Increasing Waste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FB897-EB0B-4566-BAEC-337A71D8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702589"/>
            <a:ext cx="10648950" cy="455136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b="1" dirty="0"/>
              <a:t>How do we go about analyzing the City’s waste flows in order to understand how to reduce waste generation and divert more material from disposal?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Understand waste flows and materials</a:t>
            </a:r>
          </a:p>
          <a:p>
            <a:pPr marL="512763" indent="-512763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Look at what options are available and would be supported by residents and other stakeholders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512763" indent="-512763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ym typeface="Wingdings" panose="05000000000000000000" pitchFamily="2" charset="2"/>
              </a:rPr>
              <a:t> </a:t>
            </a:r>
            <a:r>
              <a:rPr lang="en-US" sz="3200" b="1" dirty="0"/>
              <a:t>Objectively assess different options in terms of expected performance </a:t>
            </a:r>
            <a:endParaRPr lang="en-US" sz="36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2102F0D3-04F1-4742-8ABC-5236A2A70161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37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E3F7F-B9F4-4E4B-B9F6-9879983A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Baltimore City’s Strategic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98FF46-E738-4428-89A9-F3078961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C03A1A-AB78-4ED3-9883-D87731A9D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7" y="1589639"/>
            <a:ext cx="3787941" cy="5046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98A9B0-F272-4E1A-8B4C-F070ADD6F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029" y="1589639"/>
            <a:ext cx="3787941" cy="504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B9ED31-64FF-47F2-8F4C-F59387170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994" y="1623398"/>
            <a:ext cx="3744659" cy="4979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E43712-80EE-4C73-BEB3-CB1CCD95BD4E}"/>
              </a:ext>
            </a:extLst>
          </p:cNvPr>
          <p:cNvSpPr txBox="1"/>
          <p:nvPr/>
        </p:nvSpPr>
        <p:spPr>
          <a:xfrm>
            <a:off x="600125" y="4048026"/>
            <a:ext cx="3256383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Zero waste goal of </a:t>
            </a:r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90% diversion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recycling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 litter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Legislative and policy changes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Waste-to-Wealth Initiative: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waste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C&amp;D waste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12E92D-7CA7-43D3-A45F-58BCC3EEBE0C}"/>
              </a:ext>
            </a:extLst>
          </p:cNvPr>
          <p:cNvSpPr txBox="1"/>
          <p:nvPr/>
        </p:nvSpPr>
        <p:spPr>
          <a:xfrm>
            <a:off x="4477138" y="4048026"/>
            <a:ext cx="325638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Goals for 2040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 food waste reduction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80-90% diversion of food waste from disposal to composting and digestion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EEC8F2-2452-4C2B-B52C-C6CB03454C5E}"/>
              </a:ext>
            </a:extLst>
          </p:cNvPr>
          <p:cNvSpPr txBox="1"/>
          <p:nvPr/>
        </p:nvSpPr>
        <p:spPr>
          <a:xfrm>
            <a:off x="8354008" y="4048026"/>
            <a:ext cx="32563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 reduction in greenhouse gas emissions by 2020 and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30% reduction by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75A2C305-305F-447D-A9B2-274276AC2F44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15A40F-3834-466A-B297-3568EAE6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for Assessment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B4ED98-761D-4B2D-8C26-FFDA9187BE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4" y="3474945"/>
            <a:ext cx="914400" cy="9144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AB1EB6-9083-43C4-A054-39AC0FAD75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4" y="5084281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A656B0-7304-44EE-A9B6-CCBC767792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2" y="1857607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17331F-2BBA-40D8-9D75-8687CDCA9D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2" y="3470944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27AD5C-E461-42C2-932D-A87E9A0FAD6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76" y="185372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D31A9D-0EBF-4610-8260-FA5347187B8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12" y="5084281"/>
            <a:ext cx="914400" cy="914400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2B4276-B7B7-4DA3-9F33-1347CADA8C2A}"/>
              </a:ext>
            </a:extLst>
          </p:cNvPr>
          <p:cNvSpPr txBox="1"/>
          <p:nvPr/>
        </p:nvSpPr>
        <p:spPr>
          <a:xfrm>
            <a:off x="7425607" y="3470944"/>
            <a:ext cx="35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Challenges to Implementation: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and Land Required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47D3D8B-0982-43AB-932C-BC1120577E4B}"/>
              </a:ext>
            </a:extLst>
          </p:cNvPr>
          <p:cNvSpPr txBox="1"/>
          <p:nvPr/>
        </p:nvSpPr>
        <p:spPr>
          <a:xfrm>
            <a:off x="1772815" y="3470944"/>
            <a:ext cx="35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Operation and Maintenance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D9944F-2ECC-4EE6-B220-F4A4BDEC9480}"/>
              </a:ext>
            </a:extLst>
          </p:cNvPr>
          <p:cNvSpPr txBox="1"/>
          <p:nvPr/>
        </p:nvSpPr>
        <p:spPr>
          <a:xfrm>
            <a:off x="1772814" y="1868317"/>
            <a:ext cx="35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Waste Diversion Potential: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tonnage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 with Other Options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0377F6-FDA7-45B9-920D-76B786B0A8FD}"/>
              </a:ext>
            </a:extLst>
          </p:cNvPr>
          <p:cNvSpPr txBox="1"/>
          <p:nvPr/>
        </p:nvSpPr>
        <p:spPr>
          <a:xfrm>
            <a:off x="7398976" y="1853720"/>
            <a:ext cx="3592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Social/Environmental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Greenhouse Gas Emissions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 Creation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Revenue/Cost Offsets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00B841-FD6A-416E-A5D2-A6E7988DB615}"/>
              </a:ext>
            </a:extLst>
          </p:cNvPr>
          <p:cNvSpPr txBox="1"/>
          <p:nvPr/>
        </p:nvSpPr>
        <p:spPr>
          <a:xfrm>
            <a:off x="1772814" y="5084281"/>
            <a:ext cx="393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Timeline: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– Medium – Long Term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Lag before Seeing Benefits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210D00-0126-4326-ADB4-43EDC0069F42}"/>
              </a:ext>
            </a:extLst>
          </p:cNvPr>
          <p:cNvSpPr txBox="1"/>
          <p:nvPr/>
        </p:nvSpPr>
        <p:spPr>
          <a:xfrm>
            <a:off x="7425607" y="5084281"/>
            <a:ext cx="359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Experience: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DPW’s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 Private Sector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Jurisdictions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xmlns="" id="{950380E4-97C5-4FB7-AB26-2F558527D73D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30E49-6FAC-406D-A08F-B0D29CA2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Analysis of Waste Recycling/Diversion Options</a:t>
            </a:r>
            <a:br>
              <a:rPr lang="en-US" dirty="0"/>
            </a:br>
            <a:r>
              <a:rPr lang="en-US" dirty="0"/>
              <a:t>Task 5 of LWBB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F601F-94E6-4396-8A5D-F2D00E71C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928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/>
              <a:t>Draft Report Submitted to DPW on 30 Oct.</a:t>
            </a:r>
          </a:p>
          <a:p>
            <a:endParaRPr lang="en-US" sz="400" dirty="0"/>
          </a:p>
          <a:p>
            <a:pPr lvl="1"/>
            <a:r>
              <a:rPr lang="en-US" sz="2800" dirty="0"/>
              <a:t>Chapters 1 and 2 – Basis for Evaluation</a:t>
            </a:r>
          </a:p>
          <a:p>
            <a:pPr lvl="1"/>
            <a:endParaRPr lang="en-US" sz="800" dirty="0"/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Chapter 3 – Food Waste and Organics</a:t>
            </a: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Chapter 4 – “Traditional” Recyclables</a:t>
            </a: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Chapter 5 – Construction and Demolition Waste</a:t>
            </a: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Chapter 6 – “Non-Traditional” Recyclables</a:t>
            </a:r>
          </a:p>
          <a:p>
            <a:pPr lvl="1"/>
            <a:endParaRPr lang="en-US" sz="800" dirty="0"/>
          </a:p>
          <a:p>
            <a:pPr lvl="1"/>
            <a:r>
              <a:rPr lang="en-US" sz="2800" dirty="0"/>
              <a:t>Chapter 7 – Multi-Purpose Facilities</a:t>
            </a:r>
          </a:p>
          <a:p>
            <a:pPr lvl="1"/>
            <a:r>
              <a:rPr lang="en-US" sz="2800" dirty="0"/>
              <a:t>Chapter 8 – “Soft” Infrastructure</a:t>
            </a:r>
          </a:p>
          <a:p>
            <a:pPr lvl="1"/>
            <a:r>
              <a:rPr lang="en-US" sz="2800" dirty="0"/>
              <a:t>Chapter 9 – Operational and Administrative Improvements</a:t>
            </a:r>
          </a:p>
          <a:p>
            <a:pPr lvl="1"/>
            <a:endParaRPr lang="en-US" sz="800" b="1" dirty="0">
              <a:solidFill>
                <a:schemeClr val="accent6"/>
              </a:solidFill>
            </a:endParaRP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Chapter 10 – Summary of Findings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838926-26FB-44BB-8BEB-5C07AF9C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7DBF2-E50C-4996-AA6E-FB32A910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Ch. 2 – Assessment of Overall Divertability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123370C-F79E-4ADE-938D-5A67B052DAC2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5A31E-CDCE-4B29-9085-1951C94148E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0DE8D7F-0843-49F3-9089-A01C613B7DEE}"/>
              </a:ext>
            </a:extLst>
          </p:cNvPr>
          <p:cNvSpPr/>
          <p:nvPr/>
        </p:nvSpPr>
        <p:spPr>
          <a:xfrm>
            <a:off x="2275840" y="1574800"/>
            <a:ext cx="1635760" cy="1087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Total waste generated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1,641,800 tons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E1BFE4-11F8-4FFC-BB03-8186728FE681}"/>
              </a:ext>
            </a:extLst>
          </p:cNvPr>
          <p:cNvSpPr/>
          <p:nvPr/>
        </p:nvSpPr>
        <p:spPr>
          <a:xfrm>
            <a:off x="457202" y="2936240"/>
            <a:ext cx="1635760" cy="6938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Recycled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738,500 tons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E24644-99FE-4B00-B438-1DD5FC98F81D}"/>
              </a:ext>
            </a:extLst>
          </p:cNvPr>
          <p:cNvSpPr/>
          <p:nvPr/>
        </p:nvSpPr>
        <p:spPr>
          <a:xfrm>
            <a:off x="2275840" y="2936240"/>
            <a:ext cx="1635760" cy="693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Composted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78,700 tons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B191400-8FB2-4CF8-A25F-6A7AA8361C2A}"/>
              </a:ext>
            </a:extLst>
          </p:cNvPr>
          <p:cNvSpPr/>
          <p:nvPr/>
        </p:nvSpPr>
        <p:spPr>
          <a:xfrm>
            <a:off x="4094478" y="2936240"/>
            <a:ext cx="1635760" cy="693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Disposal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824,600 tons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xmlns="" id="{66A36CED-8883-4A27-AB4B-005F92130660}"/>
              </a:ext>
            </a:extLst>
          </p:cNvPr>
          <p:cNvSpPr/>
          <p:nvPr/>
        </p:nvSpPr>
        <p:spPr>
          <a:xfrm rot="16200000">
            <a:off x="1877221" y="2344580"/>
            <a:ext cx="614361" cy="345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77D0091-8B04-4C0E-B956-F68C96928C9D}"/>
              </a:ext>
            </a:extLst>
          </p:cNvPr>
          <p:cNvSpPr txBox="1"/>
          <p:nvPr/>
        </p:nvSpPr>
        <p:spPr>
          <a:xfrm>
            <a:off x="1534161" y="4378961"/>
            <a:ext cx="130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~50%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B2F9BFB2-3F97-49D7-99FB-729ECFF59BB4}"/>
              </a:ext>
            </a:extLst>
          </p:cNvPr>
          <p:cNvSpPr/>
          <p:nvPr/>
        </p:nvSpPr>
        <p:spPr>
          <a:xfrm>
            <a:off x="5962650" y="3088640"/>
            <a:ext cx="722630" cy="4572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8DBDA8-91E6-4474-BAE6-1DB66C9D63CB}"/>
              </a:ext>
            </a:extLst>
          </p:cNvPr>
          <p:cNvSpPr txBox="1"/>
          <p:nvPr/>
        </p:nvSpPr>
        <p:spPr>
          <a:xfrm>
            <a:off x="337558" y="4801455"/>
            <a:ext cx="415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Baltimore Sustainability Plan (BSP) states 90% diversion goal</a:t>
            </a:r>
          </a:p>
          <a:p>
            <a:pPr algn="ctr"/>
            <a:r>
              <a:rPr lang="en-US" dirty="0"/>
              <a:t>Additional diversion required </a:t>
            </a:r>
          </a:p>
          <a:p>
            <a:pPr algn="ctr"/>
            <a:r>
              <a:rPr lang="en-US" dirty="0"/>
              <a:t>= 40% of total (656,700 tons)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AAE315-DCD7-480D-B531-1A1361BC1370}"/>
              </a:ext>
            </a:extLst>
          </p:cNvPr>
          <p:cNvSpPr txBox="1"/>
          <p:nvPr/>
        </p:nvSpPr>
        <p:spPr>
          <a:xfrm>
            <a:off x="1366647" y="6295460"/>
            <a:ext cx="260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BSP Goal for LWBB Plan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F37948D-6818-4CE3-BB58-9F46E0090507}"/>
              </a:ext>
            </a:extLst>
          </p:cNvPr>
          <p:cNvCxnSpPr/>
          <p:nvPr/>
        </p:nvCxnSpPr>
        <p:spPr>
          <a:xfrm>
            <a:off x="6207760" y="6456957"/>
            <a:ext cx="95504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FCCFDD29-2FD9-4329-9A52-831A7422CD5D}"/>
              </a:ext>
            </a:extLst>
          </p:cNvPr>
          <p:cNvCxnSpPr>
            <a:cxnSpLocks/>
          </p:cNvCxnSpPr>
          <p:nvPr/>
        </p:nvCxnSpPr>
        <p:spPr>
          <a:xfrm>
            <a:off x="6917690" y="5818904"/>
            <a:ext cx="0" cy="5618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A5EE0F4-4B9B-4D81-9CC6-B8B432FB872B}"/>
              </a:ext>
            </a:extLst>
          </p:cNvPr>
          <p:cNvSpPr txBox="1"/>
          <p:nvPr/>
        </p:nvSpPr>
        <p:spPr>
          <a:xfrm>
            <a:off x="4936680" y="4869210"/>
            <a:ext cx="2117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Potential Diversion</a:t>
            </a:r>
          </a:p>
          <a:p>
            <a:pPr algn="r"/>
            <a:r>
              <a:rPr lang="en-US" dirty="0"/>
              <a:t>43% of total (698,300 tons)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5157A29-D54C-4804-9AE8-1596709C2AF3}"/>
              </a:ext>
            </a:extLst>
          </p:cNvPr>
          <p:cNvSpPr txBox="1"/>
          <p:nvPr/>
        </p:nvSpPr>
        <p:spPr>
          <a:xfrm>
            <a:off x="5436153" y="6404228"/>
            <a:ext cx="106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Disposal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6BB79DDA-1405-45C5-A3F1-1B0308B0C198}"/>
              </a:ext>
            </a:extLst>
          </p:cNvPr>
          <p:cNvCxnSpPr>
            <a:cxnSpLocks/>
          </p:cNvCxnSpPr>
          <p:nvPr/>
        </p:nvCxnSpPr>
        <p:spPr>
          <a:xfrm flipV="1">
            <a:off x="2851874" y="6001784"/>
            <a:ext cx="0" cy="2909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BFB417-FC48-4F2C-950A-CAC7861728C6}"/>
              </a:ext>
            </a:extLst>
          </p:cNvPr>
          <p:cNvSpPr txBox="1"/>
          <p:nvPr/>
        </p:nvSpPr>
        <p:spPr>
          <a:xfrm>
            <a:off x="457201" y="1561531"/>
            <a:ext cx="107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Based 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2017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EEE2BFA-100A-4396-9841-DAF69ADFF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8" t="19366" r="70748" b="11677"/>
          <a:stretch/>
        </p:blipFill>
        <p:spPr>
          <a:xfrm>
            <a:off x="7198785" y="1381345"/>
            <a:ext cx="4234801" cy="531608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774B663F-E370-48CB-B838-A6BC034744A6}"/>
              </a:ext>
            </a:extLst>
          </p:cNvPr>
          <p:cNvCxnSpPr>
            <a:cxnSpLocks/>
          </p:cNvCxnSpPr>
          <p:nvPr/>
        </p:nvCxnSpPr>
        <p:spPr>
          <a:xfrm>
            <a:off x="6524137" y="6585811"/>
            <a:ext cx="38481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410449E1-2745-404F-810B-265F474AF94A}"/>
              </a:ext>
            </a:extLst>
          </p:cNvPr>
          <p:cNvCxnSpPr>
            <a:stCxn id="11" idx="2"/>
          </p:cNvCxnSpPr>
          <p:nvPr/>
        </p:nvCxnSpPr>
        <p:spPr>
          <a:xfrm rot="5400000">
            <a:off x="3433916" y="4163822"/>
            <a:ext cx="2012132" cy="944752"/>
          </a:xfrm>
          <a:prstGeom prst="bentConnector3">
            <a:avLst>
              <a:gd name="adj1" fmla="val 10009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4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7DBF2-E50C-4996-AA6E-FB32A910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Ch. 10 – Maximum Diversion Potential (MDP)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123370C-F79E-4ADE-938D-5A67B052DAC2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5A31E-CDCE-4B29-9085-1951C94148E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81B3196-E501-42A6-99FE-F07721F16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75826"/>
              </p:ext>
            </p:extLst>
          </p:nvPr>
        </p:nvGraphicFramePr>
        <p:xfrm>
          <a:off x="704850" y="1373000"/>
          <a:ext cx="10623550" cy="3883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686">
                  <a:extLst>
                    <a:ext uri="{9D8B030D-6E8A-4147-A177-3AD203B41FA5}">
                      <a16:colId xmlns:a16="http://schemas.microsoft.com/office/drawing/2014/main" xmlns="" val="2978370069"/>
                    </a:ext>
                  </a:extLst>
                </a:gridCol>
                <a:gridCol w="3412680">
                  <a:extLst>
                    <a:ext uri="{9D8B030D-6E8A-4147-A177-3AD203B41FA5}">
                      <a16:colId xmlns:a16="http://schemas.microsoft.com/office/drawing/2014/main" xmlns="" val="2354969465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xmlns="" val="1764889087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xmlns="" val="1368694114"/>
                    </a:ext>
                  </a:extLst>
                </a:gridCol>
                <a:gridCol w="1225296">
                  <a:extLst>
                    <a:ext uri="{9D8B030D-6E8A-4147-A177-3AD203B41FA5}">
                      <a16:colId xmlns:a16="http://schemas.microsoft.com/office/drawing/2014/main" xmlns="" val="4245353077"/>
                    </a:ext>
                  </a:extLst>
                </a:gridCol>
                <a:gridCol w="1261872">
                  <a:extLst>
                    <a:ext uri="{9D8B030D-6E8A-4147-A177-3AD203B41FA5}">
                      <a16:colId xmlns:a16="http://schemas.microsoft.com/office/drawing/2014/main" xmlns="" val="571850360"/>
                    </a:ext>
                  </a:extLst>
                </a:gridCol>
                <a:gridCol w="1215136">
                  <a:extLst>
                    <a:ext uri="{9D8B030D-6E8A-4147-A177-3AD203B41FA5}">
                      <a16:colId xmlns:a16="http://schemas.microsoft.com/office/drawing/2014/main" xmlns="" val="2636059529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Chapter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Universal Application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Food Waste Strategy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C&amp;D Waste Strategy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52714458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7495130"/>
                  </a:ext>
                </a:extLst>
              </a:tr>
              <a:tr h="3716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Food Waste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5466033"/>
                  </a:ext>
                </a:extLst>
              </a:tr>
              <a:tr h="3776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Organics Composting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42,800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7844118"/>
                  </a:ext>
                </a:extLst>
              </a:tr>
              <a:tr h="3578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Commercial Organics Composting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59,200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6299"/>
                  </a:ext>
                </a:extLst>
              </a:tr>
              <a:tr h="208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Traditional Recyclables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153,500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0150058"/>
                  </a:ext>
                </a:extLst>
              </a:tr>
              <a:tr h="3306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C&amp;D Reuse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7965699"/>
                  </a:ext>
                </a:extLst>
              </a:tr>
              <a:tr h="3478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C&amp;D Diversion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216,900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200,100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1817028"/>
                  </a:ext>
                </a:extLst>
              </a:tr>
              <a:tr h="1714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Bulk Waste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1289888"/>
                  </a:ext>
                </a:extLst>
              </a:tr>
              <a:tr h="2085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Expand Residents’ Drop-offs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040503"/>
                  </a:ext>
                </a:extLst>
              </a:tr>
              <a:tr h="4171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Subtotal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173,600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141,000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150,700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216,900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228.5k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705205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A68F9E-CC8C-46C3-8236-D17258BF1C52}"/>
              </a:ext>
            </a:extLst>
          </p:cNvPr>
          <p:cNvSpPr txBox="1"/>
          <p:nvPr/>
        </p:nvSpPr>
        <p:spPr>
          <a:xfrm>
            <a:off x="704850" y="5376386"/>
            <a:ext cx="1111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Available Diversion = Universal + A/B from Food Waste Strategy + A/B from C&amp;D Waste Strategy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Maximum Diversion Potential (MDP) Highlighted in Red = 173.6k + 150.7k + 228.5k = 552.8k tons</a:t>
            </a:r>
          </a:p>
          <a:p>
            <a:r>
              <a:rPr lang="en-US" sz="2000" b="1" dirty="0"/>
              <a:t>Achieving MDP would increase overall waste diversion to </a:t>
            </a:r>
            <a:r>
              <a:rPr lang="en-US" sz="2000" b="1" dirty="0">
                <a:solidFill>
                  <a:srgbClr val="00B050"/>
                </a:solidFill>
              </a:rPr>
              <a:t>83%</a:t>
            </a:r>
            <a:r>
              <a:rPr lang="en-US" sz="2000" dirty="0"/>
              <a:t> (552.8k + 738.5k + 78.7k / 1641.8k = 0.83) </a:t>
            </a:r>
          </a:p>
        </p:txBody>
      </p:sp>
    </p:spTree>
    <p:extLst>
      <p:ext uri="{BB962C8B-B14F-4D97-AF65-F5344CB8AC3E}">
        <p14:creationId xmlns:p14="http://schemas.microsoft.com/office/powerpoint/2010/main" val="1353952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7DBF2-E50C-4996-AA6E-FB32A910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76" y="354734"/>
            <a:ext cx="10515600" cy="693892"/>
          </a:xfrm>
        </p:spPr>
        <p:txBody>
          <a:bodyPr>
            <a:normAutofit fontScale="90000"/>
          </a:bodyPr>
          <a:lstStyle/>
          <a:p>
            <a:r>
              <a:rPr lang="en-US" dirty="0"/>
              <a:t>Ch. 10 – Direct Cost and Benefits (for MDP)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123370C-F79E-4ADE-938D-5A67B052DAC2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81B3196-E501-42A6-99FE-F07721F16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07960"/>
              </p:ext>
            </p:extLst>
          </p:nvPr>
        </p:nvGraphicFramePr>
        <p:xfrm>
          <a:off x="778151" y="1339704"/>
          <a:ext cx="10635698" cy="5201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54">
                  <a:extLst>
                    <a:ext uri="{9D8B030D-6E8A-4147-A177-3AD203B41FA5}">
                      <a16:colId xmlns:a16="http://schemas.microsoft.com/office/drawing/2014/main" xmlns="" val="2978370069"/>
                    </a:ext>
                  </a:extLst>
                </a:gridCol>
                <a:gridCol w="1834104">
                  <a:extLst>
                    <a:ext uri="{9D8B030D-6E8A-4147-A177-3AD203B41FA5}">
                      <a16:colId xmlns:a16="http://schemas.microsoft.com/office/drawing/2014/main" xmlns="" val="2354969465"/>
                    </a:ext>
                  </a:extLst>
                </a:gridCol>
                <a:gridCol w="989326">
                  <a:extLst>
                    <a:ext uri="{9D8B030D-6E8A-4147-A177-3AD203B41FA5}">
                      <a16:colId xmlns:a16="http://schemas.microsoft.com/office/drawing/2014/main" xmlns="" val="1764889087"/>
                    </a:ext>
                  </a:extLst>
                </a:gridCol>
                <a:gridCol w="989326">
                  <a:extLst>
                    <a:ext uri="{9D8B030D-6E8A-4147-A177-3AD203B41FA5}">
                      <a16:colId xmlns:a16="http://schemas.microsoft.com/office/drawing/2014/main" xmlns="" val="1857162945"/>
                    </a:ext>
                  </a:extLst>
                </a:gridCol>
                <a:gridCol w="1010233">
                  <a:extLst>
                    <a:ext uri="{9D8B030D-6E8A-4147-A177-3AD203B41FA5}">
                      <a16:colId xmlns:a16="http://schemas.microsoft.com/office/drawing/2014/main" xmlns="" val="1368694114"/>
                    </a:ext>
                  </a:extLst>
                </a:gridCol>
                <a:gridCol w="1010233">
                  <a:extLst>
                    <a:ext uri="{9D8B030D-6E8A-4147-A177-3AD203B41FA5}">
                      <a16:colId xmlns:a16="http://schemas.microsoft.com/office/drawing/2014/main" xmlns="" val="2226765101"/>
                    </a:ext>
                  </a:extLst>
                </a:gridCol>
                <a:gridCol w="907753">
                  <a:extLst>
                    <a:ext uri="{9D8B030D-6E8A-4147-A177-3AD203B41FA5}">
                      <a16:colId xmlns:a16="http://schemas.microsoft.com/office/drawing/2014/main" xmlns="" val="4245353077"/>
                    </a:ext>
                  </a:extLst>
                </a:gridCol>
                <a:gridCol w="907753">
                  <a:extLst>
                    <a:ext uri="{9D8B030D-6E8A-4147-A177-3AD203B41FA5}">
                      <a16:colId xmlns:a16="http://schemas.microsoft.com/office/drawing/2014/main" xmlns="" val="2106140218"/>
                    </a:ext>
                  </a:extLst>
                </a:gridCol>
                <a:gridCol w="1772616">
                  <a:extLst>
                    <a:ext uri="{9D8B030D-6E8A-4147-A177-3AD203B41FA5}">
                      <a16:colId xmlns:a16="http://schemas.microsoft.com/office/drawing/2014/main" xmlns="" val="571850360"/>
                    </a:ext>
                  </a:extLst>
                </a:gridCol>
              </a:tblGrid>
              <a:tr h="415239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Chapter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Description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CAPEX</a:t>
                      </a:r>
                    </a:p>
                    <a:p>
                      <a:pPr algn="ctr"/>
                      <a:r>
                        <a:rPr lang="en-US" sz="1600" dirty="0"/>
                        <a:t>$/ton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OPEX</a:t>
                      </a:r>
                      <a:r>
                        <a:rPr lang="en-US" sz="1600" strike="noStrike" baseline="30000" dirty="0"/>
                        <a:t>A</a:t>
                      </a:r>
                    </a:p>
                    <a:p>
                      <a:pPr algn="ctr"/>
                      <a:r>
                        <a:rPr lang="en-US" sz="1600" dirty="0"/>
                        <a:t>$/ton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Job Creation Potential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GHG Reduction</a:t>
                      </a:r>
                    </a:p>
                    <a:p>
                      <a:pPr algn="ctr"/>
                      <a:r>
                        <a:rPr lang="en-US" sz="1600" dirty="0"/>
                        <a:t>MTCO2E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2714458"/>
                  </a:ext>
                </a:extLst>
              </a:tr>
              <a:tr h="346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DPW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DPW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DPW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061732"/>
                  </a:ext>
                </a:extLst>
              </a:tr>
              <a:tr h="555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Food Waste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$687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$3,415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not calc.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015466033"/>
                  </a:ext>
                </a:extLst>
              </a:tr>
              <a:tr h="555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Organics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  <a:r>
                        <a:rPr lang="en-US" sz="1600" baseline="30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57844118"/>
                  </a:ext>
                </a:extLst>
              </a:tr>
              <a:tr h="555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Commercial Organics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70</a:t>
                      </a:r>
                      <a:r>
                        <a:rPr lang="en-US" sz="1600" baseline="30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6299"/>
                  </a:ext>
                </a:extLst>
              </a:tr>
              <a:tr h="555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Traditional Recyclables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120</a:t>
                      </a:r>
                      <a:r>
                        <a:rPr lang="en-US" sz="1600" baseline="30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349,700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60150058"/>
                  </a:ext>
                </a:extLst>
              </a:tr>
              <a:tr h="3778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C&amp;D Reuse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</a:t>
                      </a:r>
                      <a:r>
                        <a:rPr lang="en-US" sz="1600" baseline="30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  <a:r>
                        <a:rPr lang="en-US" sz="1600" baseline="30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27965699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C&amp;D Diversion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$91</a:t>
                      </a:r>
                      <a:r>
                        <a:rPr lang="en-US" sz="1600" baseline="30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</a:t>
                      </a:r>
                      <a:r>
                        <a:rPr lang="en-US" sz="1600" baseline="30000" dirty="0"/>
                        <a:t>B,C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32,700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1817028"/>
                  </a:ext>
                </a:extLst>
              </a:tr>
              <a:tr h="3844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Bulk Waste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</a:t>
                      </a:r>
                      <a:r>
                        <a:rPr lang="en-US" sz="1600" baseline="30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B,C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71289888"/>
                  </a:ext>
                </a:extLst>
              </a:tr>
              <a:tr h="366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Resid</a:t>
                      </a:r>
                      <a:r>
                        <a:rPr lang="en-US" sz="1600" dirty="0"/>
                        <a:t>. Drop-offs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  <a:r>
                        <a:rPr lang="en-US" sz="1600" baseline="30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25,800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3040503"/>
                  </a:ext>
                </a:extLst>
              </a:tr>
              <a:tr h="45661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All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$262 (weighted avg.)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$563 (weighted avg.)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~270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754,900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705205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81CD84-E974-4DB4-9198-B62EC56CD445}"/>
              </a:ext>
            </a:extLst>
          </p:cNvPr>
          <p:cNvSpPr txBox="1"/>
          <p:nvPr/>
        </p:nvSpPr>
        <p:spPr>
          <a:xfrm>
            <a:off x="778150" y="6515584"/>
            <a:ext cx="1063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A: excl. revenues from sale of recovered materials, tip fees; B: excl. secondary job creation; C: excl. job losses at disposal facilities</a:t>
            </a:r>
          </a:p>
        </p:txBody>
      </p:sp>
    </p:spTree>
    <p:extLst>
      <p:ext uri="{BB962C8B-B14F-4D97-AF65-F5344CB8AC3E}">
        <p14:creationId xmlns:p14="http://schemas.microsoft.com/office/powerpoint/2010/main" val="15422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E4F91-7523-479C-B931-E45009F6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FB897-EB0B-4566-BAEC-337A71D8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606938"/>
            <a:ext cx="10648950" cy="4551363"/>
          </a:xfrm>
        </p:spPr>
        <p:txBody>
          <a:bodyPr>
            <a:no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b="1" dirty="0"/>
              <a:t>Review scope and progress on LWBB Plan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b="1" dirty="0"/>
              <a:t>Review of recycling and diversion options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lphaLcPeriod"/>
            </a:pPr>
            <a:r>
              <a:rPr lang="en-US" sz="3200" b="1" dirty="0"/>
              <a:t>Basis and methodology</a:t>
            </a:r>
          </a:p>
          <a:p>
            <a:pPr marL="971550" lvl="1" indent="-514350">
              <a:spcAft>
                <a:spcPts val="1800"/>
              </a:spcAft>
              <a:buFont typeface="+mj-lt"/>
              <a:buAutoNum type="alphaLcPeriod"/>
            </a:pPr>
            <a:r>
              <a:rPr lang="en-US" sz="3200" b="1" dirty="0"/>
              <a:t>Options analysis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600" b="1" dirty="0"/>
              <a:t>Summary of findings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B11D4095-ED0A-445A-83CC-55C4DC13BE09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5A31E-CDCE-4B29-9085-1951C94148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4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7DBF2-E50C-4996-AA6E-FB32A910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Ch. 10 – Timeline and Phasing (for MDP)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123370C-F79E-4ADE-938D-5A67B052DAC2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5A31E-CDCE-4B29-9085-1951C94148E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D0A3D4-22AF-4F96-BE5E-59354AC1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361" y="1404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9F2C9B2C-AD5A-4BD5-B1D1-8426A8C3C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39512"/>
              </p:ext>
            </p:extLst>
          </p:nvPr>
        </p:nvGraphicFramePr>
        <p:xfrm>
          <a:off x="769784" y="1532829"/>
          <a:ext cx="4890553" cy="2845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906">
                  <a:extLst>
                    <a:ext uri="{9D8B030D-6E8A-4147-A177-3AD203B41FA5}">
                      <a16:colId xmlns:a16="http://schemas.microsoft.com/office/drawing/2014/main" xmlns="" val="596158967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xmlns="" val="808195397"/>
                    </a:ext>
                  </a:extLst>
                </a:gridCol>
                <a:gridCol w="1063565">
                  <a:extLst>
                    <a:ext uri="{9D8B030D-6E8A-4147-A177-3AD203B41FA5}">
                      <a16:colId xmlns:a16="http://schemas.microsoft.com/office/drawing/2014/main" xmlns="" val="3070492880"/>
                    </a:ext>
                  </a:extLst>
                </a:gridCol>
                <a:gridCol w="1598361">
                  <a:extLst>
                    <a:ext uri="{9D8B030D-6E8A-4147-A177-3AD203B41FA5}">
                      <a16:colId xmlns:a16="http://schemas.microsoft.com/office/drawing/2014/main" xmlns="" val="8615850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Chapter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Diversion Option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Timeframe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(years)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Diversion Potential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(tons)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045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FW Red.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0k or 72.4k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7391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Resid</a:t>
                      </a:r>
                      <a:r>
                        <a:rPr lang="en-US" sz="1600" dirty="0">
                          <a:effectLst/>
                        </a:rPr>
                        <a:t>. Org.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81.8k or 42.8k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14692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3.3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Comm. Org.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59.2k or 35.5k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32012917"/>
                  </a:ext>
                </a:extLst>
              </a:tr>
              <a:tr h="84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4.2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Trad. </a:t>
                      </a:r>
                      <a:r>
                        <a:rPr lang="en-US" sz="1600" dirty="0" err="1">
                          <a:effectLst/>
                        </a:rPr>
                        <a:t>Recyc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153.5k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1425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5.1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C&amp;D Reuse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0k or 28.4k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77052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5.2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C&amp;D Div.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216.9k or 200.2k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11916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6.1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Bulk Waste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343914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7.1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Res. Dropoff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16.1k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18462226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32542B7-64C8-4602-8316-EFCED620A6E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7"/>
          <a:stretch/>
        </p:blipFill>
        <p:spPr bwMode="auto">
          <a:xfrm>
            <a:off x="5924097" y="1508071"/>
            <a:ext cx="5650923" cy="3038971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33A7D9-E938-4B13-A875-0C08F76E28A7}"/>
              </a:ext>
            </a:extLst>
          </p:cNvPr>
          <p:cNvSpPr txBox="1"/>
          <p:nvPr/>
        </p:nvSpPr>
        <p:spPr>
          <a:xfrm>
            <a:off x="805452" y="4679712"/>
            <a:ext cx="470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Timeframe for achieving Max. Diversion Potential (MDP) for each Option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E1DC01-42AF-4311-8FE4-D7F9350CE22F}"/>
              </a:ext>
            </a:extLst>
          </p:cNvPr>
          <p:cNvSpPr txBox="1"/>
          <p:nvPr/>
        </p:nvSpPr>
        <p:spPr>
          <a:xfrm>
            <a:off x="5924097" y="4679712"/>
            <a:ext cx="565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Assumed S-Curve Uptake Rate for each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BCC3A2-2C80-429D-86C5-6BC321985417}"/>
              </a:ext>
            </a:extLst>
          </p:cNvPr>
          <p:cNvSpPr txBox="1"/>
          <p:nvPr/>
        </p:nvSpPr>
        <p:spPr>
          <a:xfrm>
            <a:off x="450881" y="5419494"/>
            <a:ext cx="11280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Example:</a:t>
            </a:r>
          </a:p>
          <a:p>
            <a:r>
              <a:rPr lang="en-US" dirty="0">
                <a:solidFill>
                  <a:srgbClr val="FF0000"/>
                </a:solidFill>
              </a:rPr>
              <a:t>How much additional diversion of Trad. Recyclables is expected under the MDP in 2032 if the program starts in 2025?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10-year implementation timeframe. S-Curve: 0% = 2025, 100% = 2035.  2032 = 7 years in.  7YR/10YR = 70% 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70% of timeframe = 85% of diversion potential. 85% x 153.5k = 130.5k tons.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1BE9E6-9AA3-48DB-A37B-2874A77E3ACE}"/>
              </a:ext>
            </a:extLst>
          </p:cNvPr>
          <p:cNvSpPr/>
          <p:nvPr/>
        </p:nvSpPr>
        <p:spPr>
          <a:xfrm>
            <a:off x="711612" y="3073604"/>
            <a:ext cx="5006898" cy="272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DAB1729-E075-4257-925C-8012EDD109F1}"/>
              </a:ext>
            </a:extLst>
          </p:cNvPr>
          <p:cNvCxnSpPr>
            <a:cxnSpLocks/>
          </p:cNvCxnSpPr>
          <p:nvPr/>
        </p:nvCxnSpPr>
        <p:spPr>
          <a:xfrm flipV="1">
            <a:off x="9888864" y="2020679"/>
            <a:ext cx="0" cy="2042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A674D4A-8953-4CDD-BDF5-189CF124E258}"/>
              </a:ext>
            </a:extLst>
          </p:cNvPr>
          <p:cNvCxnSpPr>
            <a:cxnSpLocks/>
          </p:cNvCxnSpPr>
          <p:nvPr/>
        </p:nvCxnSpPr>
        <p:spPr>
          <a:xfrm flipH="1" flipV="1">
            <a:off x="6755370" y="2020679"/>
            <a:ext cx="3133494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9E3377-6EFC-4458-93E8-86C44195F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08" y="1564146"/>
            <a:ext cx="6812284" cy="4077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7DBF2-E50C-4996-AA6E-FB32A910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Ch. 10 – Range of Diversion Outcomes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123370C-F79E-4ADE-938D-5A67B052DAC2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5A31E-CDCE-4B29-9085-1951C94148E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D0A3D4-22AF-4F96-BE5E-59354AC1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361" y="1404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F6DF24-F38F-446F-AF53-3CD0348FAAE8}"/>
              </a:ext>
            </a:extLst>
          </p:cNvPr>
          <p:cNvSpPr txBox="1"/>
          <p:nvPr/>
        </p:nvSpPr>
        <p:spPr>
          <a:xfrm>
            <a:off x="2798494" y="5846544"/>
            <a:ext cx="659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Range of Potential Diversion Rates</a:t>
            </a:r>
          </a:p>
          <a:p>
            <a:pPr algn="ctr"/>
            <a:r>
              <a:rPr lang="en-US" dirty="0"/>
              <a:t>(depending on when each option starts and how successful it is)</a:t>
            </a:r>
          </a:p>
        </p:txBody>
      </p:sp>
    </p:spTree>
    <p:extLst>
      <p:ext uri="{BB962C8B-B14F-4D97-AF65-F5344CB8AC3E}">
        <p14:creationId xmlns:p14="http://schemas.microsoft.com/office/powerpoint/2010/main" val="595739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7DBF2-E50C-4996-AA6E-FB32A910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Ch. 10 – What’s Left for Disposal under MDP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5123370C-F79E-4ADE-938D-5A67B052DAC2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25A31E-CDCE-4B29-9085-1951C94148E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D0A3D4-22AF-4F96-BE5E-59354AC11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361" y="1404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D454862-DDEB-4C60-8816-EBB05CE2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1856359"/>
            <a:ext cx="5710461" cy="3616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F6DF24-F38F-446F-AF53-3CD0348FAAE8}"/>
              </a:ext>
            </a:extLst>
          </p:cNvPr>
          <p:cNvSpPr txBox="1"/>
          <p:nvPr/>
        </p:nvSpPr>
        <p:spPr>
          <a:xfrm>
            <a:off x="975879" y="5472468"/>
            <a:ext cx="487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Historical and Projected Waste Generation</a:t>
            </a:r>
          </a:p>
          <a:p>
            <a:pPr algn="ctr"/>
            <a:r>
              <a:rPr lang="en-US" dirty="0"/>
              <a:t>(growth projection = 0.7% per year)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227DEF-4FC2-41D7-BC27-D1632C208EC7}"/>
              </a:ext>
            </a:extLst>
          </p:cNvPr>
          <p:cNvSpPr txBox="1"/>
          <p:nvPr/>
        </p:nvSpPr>
        <p:spPr>
          <a:xfrm>
            <a:off x="6858000" y="5472468"/>
            <a:ext cx="468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What’s Left for Disposal</a:t>
            </a:r>
          </a:p>
          <a:p>
            <a:pPr algn="ctr"/>
            <a:r>
              <a:rPr lang="en-US" dirty="0"/>
              <a:t>(assuming the City achieves MDP by 2040)</a:t>
            </a:r>
          </a:p>
          <a:p>
            <a:pPr algn="ctr"/>
            <a:r>
              <a:rPr lang="en-US" dirty="0"/>
              <a:t>(assuming 0.7% annual growth in all waste streams)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9AAC6C-B80E-4C69-A3AF-EBF932A87F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231" y="1856359"/>
            <a:ext cx="5710460" cy="3443429"/>
          </a:xfrm>
          <a:prstGeom prst="rect">
            <a:avLst/>
          </a:prstGeom>
          <a:noFill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C687E20C-013D-4C5B-A408-99A940F66379}"/>
              </a:ext>
            </a:extLst>
          </p:cNvPr>
          <p:cNvCxnSpPr/>
          <p:nvPr/>
        </p:nvCxnSpPr>
        <p:spPr>
          <a:xfrm flipH="1">
            <a:off x="2873829" y="2743200"/>
            <a:ext cx="139959" cy="4385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9A2190-1541-4858-81D6-D54B77A7AC43}"/>
              </a:ext>
            </a:extLst>
          </p:cNvPr>
          <p:cNvSpPr txBox="1"/>
          <p:nvPr/>
        </p:nvSpPr>
        <p:spPr>
          <a:xfrm>
            <a:off x="2873829" y="2343090"/>
            <a:ext cx="7137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13821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0A7D19-5B9F-40E3-B303-5D023542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D035DCF-104F-4E0C-B9BA-F409D7D2A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2604"/>
              </p:ext>
            </p:extLst>
          </p:nvPr>
        </p:nvGraphicFramePr>
        <p:xfrm>
          <a:off x="599208" y="2202087"/>
          <a:ext cx="5261262" cy="3189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877">
                  <a:extLst>
                    <a:ext uri="{9D8B030D-6E8A-4147-A177-3AD203B41FA5}">
                      <a16:colId xmlns:a16="http://schemas.microsoft.com/office/drawing/2014/main" xmlns="" val="3153940053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185783338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156214443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918860870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508163481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315325414"/>
                    </a:ext>
                  </a:extLst>
                </a:gridCol>
              </a:tblGrid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9162139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463,700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479,700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496,200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513,200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530,800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60319155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463,200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462,100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453,600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465,900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483,100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3525606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462,600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444,600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410,700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413,900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428,600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5801587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462,100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427,200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367,400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357,000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367,300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1366877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461,600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409,900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323,700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295,200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299,200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92269457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461,000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392,700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279,500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228,700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224,400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1163740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0656420-2674-4D37-9CCB-261D577A3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08074"/>
              </p:ext>
            </p:extLst>
          </p:nvPr>
        </p:nvGraphicFramePr>
        <p:xfrm>
          <a:off x="6331530" y="2207385"/>
          <a:ext cx="5261262" cy="3189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877">
                  <a:extLst>
                    <a:ext uri="{9D8B030D-6E8A-4147-A177-3AD203B41FA5}">
                      <a16:colId xmlns:a16="http://schemas.microsoft.com/office/drawing/2014/main" xmlns="" val="4012299649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201743175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610672642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658296391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1988584143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856072351"/>
                    </a:ext>
                  </a:extLst>
                </a:gridCol>
              </a:tblGrid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3743558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249,800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258,400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267,200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276,400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285,900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11828490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249,400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251,000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241,200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225,000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226,000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592821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249,000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243,500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215,500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178,400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172,700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4516385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248,500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236,000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190,300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126,300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7580768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248,100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228,300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165,500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86,600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06886232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247,700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141,000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67,500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53,700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022704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5893EE-0FB1-4F65-94D5-D6F43545EA52}"/>
              </a:ext>
            </a:extLst>
          </p:cNvPr>
          <p:cNvSpPr/>
          <p:nvPr/>
        </p:nvSpPr>
        <p:spPr>
          <a:xfrm>
            <a:off x="6331531" y="5645523"/>
            <a:ext cx="5261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C&amp;D Disposal Tonnages under Various Diversion Rates as a Percentage of the MDP</a:t>
            </a:r>
          </a:p>
          <a:p>
            <a:pPr algn="ctr"/>
            <a:r>
              <a:rPr lang="en-US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(0% represents Status Quo)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6BB366-567C-4CBD-9C02-96EBA9A6A15F}"/>
              </a:ext>
            </a:extLst>
          </p:cNvPr>
          <p:cNvSpPr/>
          <p:nvPr/>
        </p:nvSpPr>
        <p:spPr>
          <a:xfrm>
            <a:off x="599208" y="5645523"/>
            <a:ext cx="52612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MSW Disposal Tonnages under Various Diversion Rates as a Percentage of the MDP</a:t>
            </a:r>
          </a:p>
          <a:p>
            <a:pPr algn="ctr"/>
            <a:r>
              <a:rPr lang="en-US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(0% represents Status Quo)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B9E5DC4-AFC6-4742-B568-231017C5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5"/>
            <a:ext cx="10515600" cy="693892"/>
          </a:xfrm>
        </p:spPr>
        <p:txBody>
          <a:bodyPr>
            <a:normAutofit fontScale="90000"/>
          </a:bodyPr>
          <a:lstStyle/>
          <a:p>
            <a:r>
              <a:rPr lang="en-US" dirty="0"/>
              <a:t>Ch. 10 – Range of Disposal Outcomes (Citywide)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30DA1F-32FF-4259-93D9-9DD8375C573D}"/>
              </a:ext>
            </a:extLst>
          </p:cNvPr>
          <p:cNvSpPr txBox="1"/>
          <p:nvPr/>
        </p:nvSpPr>
        <p:spPr>
          <a:xfrm>
            <a:off x="897112" y="1455684"/>
            <a:ext cx="1039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Looking forward to Task 7: What does this mean for the City’s disposal needs?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38D96DC-991E-4ACB-971D-98B967826C16}"/>
              </a:ext>
            </a:extLst>
          </p:cNvPr>
          <p:cNvSpPr/>
          <p:nvPr/>
        </p:nvSpPr>
        <p:spPr>
          <a:xfrm>
            <a:off x="1439729" y="2604052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1130622-7F11-42B6-8C41-BCBC62C1B315}"/>
              </a:ext>
            </a:extLst>
          </p:cNvPr>
          <p:cNvSpPr/>
          <p:nvPr/>
        </p:nvSpPr>
        <p:spPr>
          <a:xfrm>
            <a:off x="4946070" y="4864113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105FBA4C-C331-47F5-9985-9468A8E76B84}"/>
              </a:ext>
            </a:extLst>
          </p:cNvPr>
          <p:cNvCxnSpPr/>
          <p:nvPr/>
        </p:nvCxnSpPr>
        <p:spPr>
          <a:xfrm>
            <a:off x="2364068" y="3120887"/>
            <a:ext cx="2582002" cy="1743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EBA70B15-9230-4D68-99EE-AB77C79A5B86}"/>
              </a:ext>
            </a:extLst>
          </p:cNvPr>
          <p:cNvSpPr/>
          <p:nvPr/>
        </p:nvSpPr>
        <p:spPr>
          <a:xfrm>
            <a:off x="7163160" y="2604052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B469B0E-054C-4213-A1F8-69F08C0E1B5F}"/>
              </a:ext>
            </a:extLst>
          </p:cNvPr>
          <p:cNvSpPr/>
          <p:nvPr/>
        </p:nvSpPr>
        <p:spPr>
          <a:xfrm>
            <a:off x="10669501" y="4864113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E1A494F-8D5F-4D9B-82F1-F2C181B452D5}"/>
              </a:ext>
            </a:extLst>
          </p:cNvPr>
          <p:cNvSpPr/>
          <p:nvPr/>
        </p:nvSpPr>
        <p:spPr>
          <a:xfrm>
            <a:off x="4954960" y="2604052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FCAD6C6-FB70-4275-9EE9-DB5D3A9ABB83}"/>
              </a:ext>
            </a:extLst>
          </p:cNvPr>
          <p:cNvCxnSpPr>
            <a:cxnSpLocks/>
          </p:cNvCxnSpPr>
          <p:nvPr/>
        </p:nvCxnSpPr>
        <p:spPr>
          <a:xfrm>
            <a:off x="2444667" y="2901367"/>
            <a:ext cx="2435243" cy="8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F1C1C0A-607C-4596-A997-1D5B06641FDD}"/>
              </a:ext>
            </a:extLst>
          </p:cNvPr>
          <p:cNvSpPr/>
          <p:nvPr/>
        </p:nvSpPr>
        <p:spPr>
          <a:xfrm>
            <a:off x="10668453" y="2603193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633B10D-83ED-44CA-9917-5A1AEF1362F9}"/>
              </a:ext>
            </a:extLst>
          </p:cNvPr>
          <p:cNvCxnSpPr/>
          <p:nvPr/>
        </p:nvCxnSpPr>
        <p:spPr>
          <a:xfrm>
            <a:off x="8086975" y="3116659"/>
            <a:ext cx="2582002" cy="1743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5C6905DE-0581-48FD-BCC1-4B4A4959469F}"/>
              </a:ext>
            </a:extLst>
          </p:cNvPr>
          <p:cNvCxnSpPr>
            <a:cxnSpLocks/>
          </p:cNvCxnSpPr>
          <p:nvPr/>
        </p:nvCxnSpPr>
        <p:spPr>
          <a:xfrm>
            <a:off x="8167574" y="2897139"/>
            <a:ext cx="2435243" cy="8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7245E0-697E-49A2-B170-5BB0F57CF876}"/>
              </a:ext>
            </a:extLst>
          </p:cNvPr>
          <p:cNvSpPr/>
          <p:nvPr/>
        </p:nvSpPr>
        <p:spPr>
          <a:xfrm>
            <a:off x="1818409" y="5645523"/>
            <a:ext cx="626258" cy="360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57090F6-0541-4370-8CC4-6890E5473465}"/>
              </a:ext>
            </a:extLst>
          </p:cNvPr>
          <p:cNvSpPr/>
          <p:nvPr/>
        </p:nvSpPr>
        <p:spPr>
          <a:xfrm>
            <a:off x="7568315" y="5652450"/>
            <a:ext cx="578477" cy="3604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0A7D19-5B9F-40E3-B303-5D023542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5A31E-CDCE-4B29-9085-1951C94148E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0656420-2674-4D37-9CCB-261D577A3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234122"/>
              </p:ext>
            </p:extLst>
          </p:nvPr>
        </p:nvGraphicFramePr>
        <p:xfrm>
          <a:off x="6331530" y="2173927"/>
          <a:ext cx="5261262" cy="3189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877">
                  <a:extLst>
                    <a:ext uri="{9D8B030D-6E8A-4147-A177-3AD203B41FA5}">
                      <a16:colId xmlns:a16="http://schemas.microsoft.com/office/drawing/2014/main" xmlns="" val="4012299649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201743175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610672642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658296391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1988584143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856072351"/>
                    </a:ext>
                  </a:extLst>
                </a:gridCol>
              </a:tblGrid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3743558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311,000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311828490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275,400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83592821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239,800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64516385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248,800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204,200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557580768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168,500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06886232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132,900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2022704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5893EE-0FB1-4F65-94D5-D6F43545EA52}"/>
              </a:ext>
            </a:extLst>
          </p:cNvPr>
          <p:cNvSpPr/>
          <p:nvPr/>
        </p:nvSpPr>
        <p:spPr>
          <a:xfrm>
            <a:off x="6331530" y="5430644"/>
            <a:ext cx="5261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TRASH FOR DISPOSAL</a:t>
            </a:r>
          </a:p>
          <a:p>
            <a:pPr algn="ctr"/>
            <a:r>
              <a:rPr lang="en-US" b="1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DPW curbside trash collection (tons) under Various Diversion Rates as a Percentage of the MDP</a:t>
            </a:r>
          </a:p>
          <a:p>
            <a:pPr algn="ctr"/>
            <a:r>
              <a:rPr lang="en-US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(0% represents Status Quo)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B9E5DC4-AFC6-4742-B568-231017C5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5"/>
            <a:ext cx="10515600" cy="693892"/>
          </a:xfrm>
        </p:spPr>
        <p:txBody>
          <a:bodyPr>
            <a:normAutofit fontScale="90000"/>
          </a:bodyPr>
          <a:lstStyle/>
          <a:p>
            <a:r>
              <a:rPr lang="en-US" dirty="0"/>
              <a:t>Ch. 10 – Range of Outcomes for DPW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DRAFT FINDINGS ONLY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8DE3BC-DB52-406B-8699-734EDBC03856}"/>
              </a:ext>
            </a:extLst>
          </p:cNvPr>
          <p:cNvSpPr txBox="1"/>
          <p:nvPr/>
        </p:nvSpPr>
        <p:spPr>
          <a:xfrm>
            <a:off x="2145408" y="1427356"/>
            <a:ext cx="8372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does this mean for DPW’s collection and disposal needs?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D1C8F8C-60AA-42AF-979B-A46FCC6E3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95320"/>
              </p:ext>
            </p:extLst>
          </p:nvPr>
        </p:nvGraphicFramePr>
        <p:xfrm>
          <a:off x="599207" y="2173927"/>
          <a:ext cx="5261262" cy="3189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6877">
                  <a:extLst>
                    <a:ext uri="{9D8B030D-6E8A-4147-A177-3AD203B41FA5}">
                      <a16:colId xmlns:a16="http://schemas.microsoft.com/office/drawing/2014/main" xmlns="" val="3153940053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185783338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156214443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3918860870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508163481"/>
                    </a:ext>
                  </a:extLst>
                </a:gridCol>
                <a:gridCol w="876877">
                  <a:extLst>
                    <a:ext uri="{9D8B030D-6E8A-4147-A177-3AD203B41FA5}">
                      <a16:colId xmlns:a16="http://schemas.microsoft.com/office/drawing/2014/main" xmlns="" val="2315325414"/>
                    </a:ext>
                  </a:extLst>
                </a:gridCol>
              </a:tblGrid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2035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2040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39162139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060319155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553525606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235801587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137,300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143,000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061366877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139,700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178,600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92269457"/>
                  </a:ext>
                </a:extLst>
              </a:tr>
              <a:tr h="4556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205,600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214,300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1163740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18F459-6D54-49F1-9EE6-77A582095222}"/>
              </a:ext>
            </a:extLst>
          </p:cNvPr>
          <p:cNvSpPr/>
          <p:nvPr/>
        </p:nvSpPr>
        <p:spPr>
          <a:xfrm>
            <a:off x="599207" y="5430644"/>
            <a:ext cx="5261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 + ORGANICS</a:t>
            </a:r>
          </a:p>
          <a:p>
            <a:pPr algn="ctr"/>
            <a:r>
              <a:rPr lang="en-US" b="1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DPW curbside collection (tons) under Various Diversion Rates as a Percentage of the MDP</a:t>
            </a:r>
          </a:p>
          <a:p>
            <a:pPr algn="ctr"/>
            <a:r>
              <a:rPr lang="en-US" dirty="0">
                <a:solidFill>
                  <a:srgbClr val="09044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(0% represents Status Quo)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D7D637E-D6F3-4F08-B018-FDCA168780CA}"/>
              </a:ext>
            </a:extLst>
          </p:cNvPr>
          <p:cNvSpPr/>
          <p:nvPr/>
        </p:nvSpPr>
        <p:spPr>
          <a:xfrm>
            <a:off x="1439729" y="2554357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3AD0B21-1202-4F37-8724-93DBC92EA31F}"/>
              </a:ext>
            </a:extLst>
          </p:cNvPr>
          <p:cNvSpPr/>
          <p:nvPr/>
        </p:nvSpPr>
        <p:spPr>
          <a:xfrm>
            <a:off x="4946070" y="4834296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E7E939F-C59A-4A0C-8AB0-A0E13C08FE55}"/>
              </a:ext>
            </a:extLst>
          </p:cNvPr>
          <p:cNvSpPr/>
          <p:nvPr/>
        </p:nvSpPr>
        <p:spPr>
          <a:xfrm>
            <a:off x="7178373" y="2544418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023261B-01EC-40F0-840E-6AB9C8E2DEEE}"/>
              </a:ext>
            </a:extLst>
          </p:cNvPr>
          <p:cNvSpPr/>
          <p:nvPr/>
        </p:nvSpPr>
        <p:spPr>
          <a:xfrm>
            <a:off x="10684714" y="4834296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E8EAB9F-F788-471A-B4C8-1C40C681CB2A}"/>
              </a:ext>
            </a:extLst>
          </p:cNvPr>
          <p:cNvSpPr/>
          <p:nvPr/>
        </p:nvSpPr>
        <p:spPr>
          <a:xfrm>
            <a:off x="4941100" y="2554357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869C8AC-1038-41A6-9065-B5212D40E0B6}"/>
              </a:ext>
            </a:extLst>
          </p:cNvPr>
          <p:cNvSpPr/>
          <p:nvPr/>
        </p:nvSpPr>
        <p:spPr>
          <a:xfrm>
            <a:off x="10684714" y="2554357"/>
            <a:ext cx="924339" cy="596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DDBA54D-4EF9-45DC-972F-CC0316CEF214}"/>
              </a:ext>
            </a:extLst>
          </p:cNvPr>
          <p:cNvCxnSpPr/>
          <p:nvPr/>
        </p:nvCxnSpPr>
        <p:spPr>
          <a:xfrm>
            <a:off x="2364068" y="3120887"/>
            <a:ext cx="2582002" cy="1743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F62C141F-D709-413C-960E-56B0DA2A4D8E}"/>
              </a:ext>
            </a:extLst>
          </p:cNvPr>
          <p:cNvCxnSpPr>
            <a:cxnSpLocks/>
          </p:cNvCxnSpPr>
          <p:nvPr/>
        </p:nvCxnSpPr>
        <p:spPr>
          <a:xfrm>
            <a:off x="2444667" y="2901367"/>
            <a:ext cx="2435243" cy="8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38BAE9FE-6E6C-4D5D-8B6A-EE9A8B22FD3E}"/>
              </a:ext>
            </a:extLst>
          </p:cNvPr>
          <p:cNvCxnSpPr/>
          <p:nvPr/>
        </p:nvCxnSpPr>
        <p:spPr>
          <a:xfrm>
            <a:off x="8086975" y="3116659"/>
            <a:ext cx="2582002" cy="17432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C79343B7-A2F1-4853-8E85-2867B9D012DA}"/>
              </a:ext>
            </a:extLst>
          </p:cNvPr>
          <p:cNvCxnSpPr>
            <a:cxnSpLocks/>
          </p:cNvCxnSpPr>
          <p:nvPr/>
        </p:nvCxnSpPr>
        <p:spPr>
          <a:xfrm>
            <a:off x="8167574" y="2897139"/>
            <a:ext cx="2435243" cy="84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14A97-9632-44A6-9832-97D00FC4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8216F5BB-0CB5-4C7F-B7B4-728C1D80A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7" y="1476532"/>
            <a:ext cx="5067015" cy="50163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2D6D7B85-6F56-43AE-8EB4-12EF0B9EA28E}"/>
              </a:ext>
            </a:extLst>
          </p:cNvPr>
          <p:cNvSpPr txBox="1">
            <a:spLocks/>
          </p:cNvSpPr>
          <p:nvPr/>
        </p:nvSpPr>
        <p:spPr>
          <a:xfrm>
            <a:off x="5172871" y="2809815"/>
            <a:ext cx="6374869" cy="8899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Less Waste, Better Baltimore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Rethinking our waste management future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4F3E536-E9A1-46EA-9D75-9B697210F6B8}"/>
              </a:ext>
            </a:extLst>
          </p:cNvPr>
          <p:cNvSpPr txBox="1">
            <a:spLocks/>
          </p:cNvSpPr>
          <p:nvPr/>
        </p:nvSpPr>
        <p:spPr>
          <a:xfrm>
            <a:off x="5170761" y="3763434"/>
            <a:ext cx="6503933" cy="473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publicworks.baltimorecity.gov/lesswaste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1B3F3D80-1034-4917-AF14-6E9FBEB1C346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48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9149B-585A-4F82-B13B-ADE52F48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1" y="365126"/>
            <a:ext cx="10515600" cy="693892"/>
          </a:xfrm>
        </p:spPr>
        <p:txBody>
          <a:bodyPr/>
          <a:lstStyle/>
          <a:p>
            <a:r>
              <a:rPr lang="en-US" dirty="0"/>
              <a:t>LWBB Project Scope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9B68FF5-9D4A-4705-A825-C29F0204EF74}"/>
              </a:ext>
            </a:extLst>
          </p:cNvPr>
          <p:cNvSpPr txBox="1">
            <a:spLocks/>
          </p:cNvSpPr>
          <p:nvPr/>
        </p:nvSpPr>
        <p:spPr>
          <a:xfrm>
            <a:off x="715867" y="1589176"/>
            <a:ext cx="10515600" cy="450498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buNone/>
            </a:pPr>
            <a:r>
              <a:rPr lang="en-US" sz="3600" b="1" dirty="0">
                <a:solidFill>
                  <a:prstClr val="black"/>
                </a:solidFill>
              </a:rPr>
              <a:t>Master planning effort through 2040+</a:t>
            </a:r>
          </a:p>
          <a:p>
            <a:pPr marL="0" indent="0" defTabSz="914377">
              <a:buNone/>
            </a:pPr>
            <a:r>
              <a:rPr lang="en-US" sz="3600" b="1" dirty="0">
                <a:solidFill>
                  <a:prstClr val="black"/>
                </a:solidFill>
              </a:rPr>
              <a:t>Identify programs that could be implemented by DPW to:</a:t>
            </a:r>
          </a:p>
          <a:p>
            <a:pPr marL="509575" indent="-228594" defTabSz="914377">
              <a:spcBef>
                <a:spcPts val="600"/>
              </a:spcBef>
            </a:pPr>
            <a:r>
              <a:rPr lang="en-US" sz="3600" b="1" dirty="0">
                <a:solidFill>
                  <a:prstClr val="black"/>
                </a:solidFill>
              </a:rPr>
              <a:t>Reduce the amount of waste generated </a:t>
            </a:r>
          </a:p>
          <a:p>
            <a:pPr marL="509575" indent="-228594" defTabSz="914377">
              <a:spcBef>
                <a:spcPts val="600"/>
              </a:spcBef>
            </a:pPr>
            <a:r>
              <a:rPr lang="en-US" sz="3600" b="1" dirty="0">
                <a:solidFill>
                  <a:prstClr val="black"/>
                </a:solidFill>
              </a:rPr>
              <a:t>Maximize materials diversion, reuse, and recycling</a:t>
            </a:r>
          </a:p>
          <a:p>
            <a:pPr marL="0" indent="0" defTabSz="914377">
              <a:buNone/>
            </a:pPr>
            <a:r>
              <a:rPr lang="en-US" sz="3600" b="1" dirty="0">
                <a:solidFill>
                  <a:prstClr val="black"/>
                </a:solidFill>
              </a:rPr>
              <a:t>Identify the best options for disposing of what’s left</a:t>
            </a:r>
          </a:p>
          <a:p>
            <a:pPr marL="509575" indent="-228594" defTabSz="914377">
              <a:spcBef>
                <a:spcPts val="600"/>
              </a:spcBef>
            </a:pP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D43FE63C-C314-4B5D-8E01-78B68B29199C}"/>
              </a:ext>
            </a:extLst>
          </p:cNvPr>
          <p:cNvSpPr txBox="1">
            <a:spLocks/>
          </p:cNvSpPr>
          <p:nvPr/>
        </p:nvSpPr>
        <p:spPr>
          <a:xfrm>
            <a:off x="11821885" y="6492876"/>
            <a:ext cx="370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D825A31E-CDCE-4B29-9085-1951C94148E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873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70978-9C1D-470C-9DCC-B3DA19EB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Plan Development and Execution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802C15F-2730-41AF-8F69-D66F28DC6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1711222"/>
            <a:ext cx="10810875" cy="1158887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96DC750-3338-4017-8952-82B3374E0FC1}"/>
              </a:ext>
            </a:extLst>
          </p:cNvPr>
          <p:cNvCxnSpPr>
            <a:cxnSpLocks/>
          </p:cNvCxnSpPr>
          <p:nvPr/>
        </p:nvCxnSpPr>
        <p:spPr>
          <a:xfrm>
            <a:off x="979715" y="2870110"/>
            <a:ext cx="0" cy="286813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97CAE02-55CA-4557-A316-462C1DDB2910}"/>
              </a:ext>
            </a:extLst>
          </p:cNvPr>
          <p:cNvSpPr/>
          <p:nvPr/>
        </p:nvSpPr>
        <p:spPr>
          <a:xfrm>
            <a:off x="5932659" y="1585918"/>
            <a:ext cx="2305836" cy="1360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DF19A3-D217-4115-B210-0E15D89687C8}"/>
              </a:ext>
            </a:extLst>
          </p:cNvPr>
          <p:cNvSpPr txBox="1"/>
          <p:nvPr/>
        </p:nvSpPr>
        <p:spPr>
          <a:xfrm>
            <a:off x="1755702" y="3138421"/>
            <a:ext cx="424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090446"/>
                </a:solidFill>
                <a:latin typeface="Calibri" panose="020F0502020204030204"/>
              </a:rPr>
              <a:t>Winter/Summer Waste Sorts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AB9E7CC-E2B2-4812-93CF-B762C3AEB719}"/>
              </a:ext>
            </a:extLst>
          </p:cNvPr>
          <p:cNvCxnSpPr>
            <a:cxnSpLocks/>
          </p:cNvCxnSpPr>
          <p:nvPr/>
        </p:nvCxnSpPr>
        <p:spPr>
          <a:xfrm>
            <a:off x="979716" y="5738247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27F92E-444D-483E-A41F-F76B3899B5B7}"/>
              </a:ext>
            </a:extLst>
          </p:cNvPr>
          <p:cNvSpPr txBox="1"/>
          <p:nvPr/>
        </p:nvSpPr>
        <p:spPr>
          <a:xfrm>
            <a:off x="1775912" y="3753346"/>
            <a:ext cx="348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090446"/>
                </a:solidFill>
                <a:latin typeface="Calibri" panose="020F0502020204030204"/>
              </a:rPr>
              <a:t>4x Community Meetings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1B449DC-9A17-46C0-A1AF-FA2A59FE7AA4}"/>
              </a:ext>
            </a:extLst>
          </p:cNvPr>
          <p:cNvCxnSpPr>
            <a:cxnSpLocks/>
          </p:cNvCxnSpPr>
          <p:nvPr/>
        </p:nvCxnSpPr>
        <p:spPr>
          <a:xfrm>
            <a:off x="979716" y="5138397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B6E708-3FDA-4BD3-AE19-1E8DF9FE147E}"/>
              </a:ext>
            </a:extLst>
          </p:cNvPr>
          <p:cNvSpPr txBox="1"/>
          <p:nvPr/>
        </p:nvSpPr>
        <p:spPr>
          <a:xfrm>
            <a:off x="1760375" y="4323235"/>
            <a:ext cx="4743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090446"/>
                </a:solidFill>
                <a:latin typeface="Calibri" panose="020F0502020204030204"/>
              </a:rPr>
              <a:t>Online Survey/Email Feedback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FB5A1136-A7E1-4813-95BC-3E02B1D032D0}"/>
              </a:ext>
            </a:extLst>
          </p:cNvPr>
          <p:cNvCxnSpPr>
            <a:cxnSpLocks/>
          </p:cNvCxnSpPr>
          <p:nvPr/>
        </p:nvCxnSpPr>
        <p:spPr>
          <a:xfrm>
            <a:off x="979716" y="4559813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87DDA0-6B7E-45BC-822E-6E066BEC1D31}"/>
              </a:ext>
            </a:extLst>
          </p:cNvPr>
          <p:cNvSpPr txBox="1"/>
          <p:nvPr/>
        </p:nvSpPr>
        <p:spPr>
          <a:xfrm>
            <a:off x="1755704" y="4907563"/>
            <a:ext cx="512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090446"/>
                </a:solidFill>
                <a:latin typeface="Calibri" panose="020F0502020204030204"/>
              </a:rPr>
              <a:t>Review of Baltimore’s Existing System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B481618-A835-4DFB-A86C-DF8F2BFB925D}"/>
              </a:ext>
            </a:extLst>
          </p:cNvPr>
          <p:cNvCxnSpPr>
            <a:cxnSpLocks/>
          </p:cNvCxnSpPr>
          <p:nvPr/>
        </p:nvCxnSpPr>
        <p:spPr>
          <a:xfrm>
            <a:off x="979716" y="3979899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CB18F93-3E51-495C-92CC-F8B797FB2D03}"/>
              </a:ext>
            </a:extLst>
          </p:cNvPr>
          <p:cNvSpPr txBox="1"/>
          <p:nvPr/>
        </p:nvSpPr>
        <p:spPr>
          <a:xfrm>
            <a:off x="1755703" y="5506599"/>
            <a:ext cx="4747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090446"/>
                </a:solidFill>
                <a:latin typeface="Calibri" panose="020F0502020204030204"/>
              </a:rPr>
              <a:t>Benchmarking Against Other Cities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1D39527F-7EFC-4504-97A5-0D989E5CFA7D}"/>
              </a:ext>
            </a:extLst>
          </p:cNvPr>
          <p:cNvCxnSpPr>
            <a:cxnSpLocks/>
          </p:cNvCxnSpPr>
          <p:nvPr/>
        </p:nvCxnSpPr>
        <p:spPr>
          <a:xfrm>
            <a:off x="979716" y="3380048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E7C1C14-9E24-4835-8F3B-205D269F7CB2}"/>
              </a:ext>
            </a:extLst>
          </p:cNvPr>
          <p:cNvCxnSpPr>
            <a:cxnSpLocks/>
          </p:cNvCxnSpPr>
          <p:nvPr/>
        </p:nvCxnSpPr>
        <p:spPr>
          <a:xfrm>
            <a:off x="6973067" y="2870109"/>
            <a:ext cx="0" cy="344672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6BAC62C-C1D0-4C40-AD4F-2754D7CE2669}"/>
              </a:ext>
            </a:extLst>
          </p:cNvPr>
          <p:cNvCxnSpPr>
            <a:cxnSpLocks/>
          </p:cNvCxnSpPr>
          <p:nvPr/>
        </p:nvCxnSpPr>
        <p:spPr>
          <a:xfrm>
            <a:off x="6960639" y="5138396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7D2CA5-E98B-4F7E-B95E-0BF081859C74}"/>
              </a:ext>
            </a:extLst>
          </p:cNvPr>
          <p:cNvSpPr txBox="1"/>
          <p:nvPr/>
        </p:nvSpPr>
        <p:spPr>
          <a:xfrm>
            <a:off x="7756841" y="3564399"/>
            <a:ext cx="359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70AD47"/>
                </a:solidFill>
                <a:latin typeface="Calibri" panose="020F0502020204030204"/>
              </a:rPr>
              <a:t>Review Options for Improving Waste Diversion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30CCF6C4-802B-481D-9E58-BEF85DFBC253}"/>
              </a:ext>
            </a:extLst>
          </p:cNvPr>
          <p:cNvCxnSpPr>
            <a:cxnSpLocks/>
          </p:cNvCxnSpPr>
          <p:nvPr/>
        </p:nvCxnSpPr>
        <p:spPr>
          <a:xfrm>
            <a:off x="6960643" y="3979899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3C63B6-5F3C-4E71-B38E-CDC34E329EAF}"/>
              </a:ext>
            </a:extLst>
          </p:cNvPr>
          <p:cNvSpPr txBox="1"/>
          <p:nvPr/>
        </p:nvSpPr>
        <p:spPr>
          <a:xfrm>
            <a:off x="7756841" y="6080795"/>
            <a:ext cx="359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chemeClr val="accent6"/>
                </a:solidFill>
                <a:latin typeface="Calibri" panose="020F0502020204030204"/>
              </a:rPr>
              <a:t>Handling What's Left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88877E65-A95A-48BB-AF2F-9BDF5D5249C9}"/>
              </a:ext>
            </a:extLst>
          </p:cNvPr>
          <p:cNvCxnSpPr>
            <a:cxnSpLocks/>
          </p:cNvCxnSpPr>
          <p:nvPr/>
        </p:nvCxnSpPr>
        <p:spPr>
          <a:xfrm>
            <a:off x="6973069" y="6310616"/>
            <a:ext cx="783771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577BBC7-7A50-4474-929F-5AF75E148C1F}"/>
              </a:ext>
            </a:extLst>
          </p:cNvPr>
          <p:cNvSpPr txBox="1"/>
          <p:nvPr/>
        </p:nvSpPr>
        <p:spPr>
          <a:xfrm>
            <a:off x="7756841" y="4722898"/>
            <a:ext cx="359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srgbClr val="70AD47"/>
                </a:solidFill>
                <a:latin typeface="Calibri" panose="020F0502020204030204"/>
              </a:rPr>
              <a:t>Assess Potential Impact on Waste Diversion Rate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xmlns="" id="{B8C96F42-20E7-4D4D-8D28-8989FEC92CBA}"/>
              </a:ext>
            </a:extLst>
          </p:cNvPr>
          <p:cNvSpPr txBox="1">
            <a:spLocks/>
          </p:cNvSpPr>
          <p:nvPr/>
        </p:nvSpPr>
        <p:spPr>
          <a:xfrm>
            <a:off x="11821885" y="6492876"/>
            <a:ext cx="370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D825A31E-CDCE-4B29-9085-1951C94148E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0220611-0A8A-4DAA-AC2B-FBEF40719A06}"/>
              </a:ext>
            </a:extLst>
          </p:cNvPr>
          <p:cNvSpPr txBox="1"/>
          <p:nvPr/>
        </p:nvSpPr>
        <p:spPr>
          <a:xfrm>
            <a:off x="7777037" y="3134632"/>
            <a:ext cx="359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377">
              <a:defRPr sz="2400" b="1">
                <a:solidFill>
                  <a:srgbClr val="70AD47"/>
                </a:solidFill>
                <a:latin typeface="Calibri" panose="020F0502020204030204"/>
              </a:defRPr>
            </a:lvl1pPr>
          </a:lstStyle>
          <a:p>
            <a:r>
              <a:rPr lang="en-US" u="sng" dirty="0"/>
              <a:t>Task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71F267B-4179-475E-908D-647E53DD7B97}"/>
              </a:ext>
            </a:extLst>
          </p:cNvPr>
          <p:cNvSpPr txBox="1"/>
          <p:nvPr/>
        </p:nvSpPr>
        <p:spPr>
          <a:xfrm>
            <a:off x="7764182" y="5611593"/>
            <a:ext cx="3596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377">
              <a:defRPr sz="2400" b="1">
                <a:solidFill>
                  <a:srgbClr val="70AD47"/>
                </a:solidFill>
                <a:latin typeface="Calibri" panose="020F0502020204030204"/>
              </a:defRPr>
            </a:lvl1pPr>
          </a:lstStyle>
          <a:p>
            <a:r>
              <a:rPr lang="en-US" u="sng" dirty="0">
                <a:solidFill>
                  <a:schemeClr val="accent6"/>
                </a:solidFill>
              </a:rPr>
              <a:t>Task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52E23DE-86D5-4CDE-ACC3-573D0CEEDE99}"/>
              </a:ext>
            </a:extLst>
          </p:cNvPr>
          <p:cNvSpPr txBox="1"/>
          <p:nvPr/>
        </p:nvSpPr>
        <p:spPr>
          <a:xfrm>
            <a:off x="1753864" y="5978939"/>
            <a:ext cx="4243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u="sng" dirty="0">
                <a:solidFill>
                  <a:srgbClr val="090446"/>
                </a:solidFill>
                <a:latin typeface="Calibri" panose="020F0502020204030204"/>
              </a:rPr>
              <a:t>Tasks 0 - 4</a:t>
            </a:r>
          </a:p>
        </p:txBody>
      </p:sp>
    </p:spTree>
    <p:extLst>
      <p:ext uri="{BB962C8B-B14F-4D97-AF65-F5344CB8AC3E}">
        <p14:creationId xmlns:p14="http://schemas.microsoft.com/office/powerpoint/2010/main" val="9686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5" grpId="0"/>
      <p:bldP spid="18" grpId="0"/>
      <p:bldP spid="20" grpId="0"/>
      <p:bldP spid="28" grpId="0"/>
      <p:bldP spid="30" grpId="0"/>
      <p:bldP spid="33" grpId="0"/>
      <p:bldP spid="27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E4F91-7523-479C-B931-E45009F6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Increasing Waste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FB897-EB0B-4566-BAEC-337A71D8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702589"/>
            <a:ext cx="10648951" cy="455136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b="1" dirty="0"/>
              <a:t>How do we go about analyzing the City’s waste flows in order to understand how to reduce waste generation and divert more material from disposal?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ym typeface="Wingdings" panose="05000000000000000000" pitchFamily="2" charset="2"/>
              </a:rPr>
              <a:t> Understand waste flows and materials</a:t>
            </a:r>
          </a:p>
          <a:p>
            <a:pPr marL="512750" indent="-512750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ym typeface="Wingdings" panose="05000000000000000000" pitchFamily="2" charset="2"/>
              </a:rPr>
              <a:t> Look at what options are available and would be supported by residents and other stakeholders</a:t>
            </a:r>
            <a:endParaRPr lang="en-US" sz="3200" b="1" dirty="0"/>
          </a:p>
          <a:p>
            <a:pPr marL="512750" indent="-512750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ym typeface="Wingdings" panose="05000000000000000000" pitchFamily="2" charset="2"/>
              </a:rPr>
              <a:t> </a:t>
            </a:r>
            <a:r>
              <a:rPr lang="en-US" sz="3200" b="1" dirty="0"/>
              <a:t>Objectively assess different options in terms of expected performance </a:t>
            </a:r>
            <a:endParaRPr lang="en-US" sz="36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33866448-0F39-43D3-80F7-B89B27D8E123}"/>
              </a:ext>
            </a:extLst>
          </p:cNvPr>
          <p:cNvSpPr txBox="1">
            <a:spLocks/>
          </p:cNvSpPr>
          <p:nvPr/>
        </p:nvSpPr>
        <p:spPr>
          <a:xfrm>
            <a:off x="11821885" y="6492876"/>
            <a:ext cx="370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fld id="{D825A31E-CDCE-4B29-9085-1951C94148E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377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1206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E4F91-7523-479C-B931-E45009F6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Increasing Waste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FB897-EB0B-4566-BAEC-337A71D8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702589"/>
            <a:ext cx="10648950" cy="455136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b="1" dirty="0"/>
              <a:t>How do we go about analyzing the City’s waste flows in order to understand how to reduce waste generation and divert more material from disposal?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ym typeface="Wingdings" panose="05000000000000000000" pitchFamily="2" charset="2"/>
              </a:rPr>
              <a:t> Understand waste flows and materials</a:t>
            </a:r>
          </a:p>
          <a:p>
            <a:pPr marL="512763" indent="-512763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Look at what options are available and would be supported by residents and other stakeholders</a:t>
            </a:r>
            <a:endParaRPr lang="en-US" sz="3200" b="1" dirty="0">
              <a:solidFill>
                <a:schemeClr val="bg1">
                  <a:lumMod val="65000"/>
                </a:schemeClr>
              </a:solidFill>
            </a:endParaRPr>
          </a:p>
          <a:p>
            <a:pPr marL="512763" indent="-512763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Objectively assess different options in terms of expected performance 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FE3B691-BEB7-468E-B180-042669420B68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10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115B1-57B6-45D1-90CC-FDB69F8B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Flows in Baltimore 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650F94-A76E-4015-AACA-B1A7050C1A1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/>
          <a:stretch/>
        </p:blipFill>
        <p:spPr bwMode="auto">
          <a:xfrm>
            <a:off x="2049109" y="1362269"/>
            <a:ext cx="8093781" cy="5495731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82C39558-45F2-45CA-B9EE-26D38FBD79F3}"/>
              </a:ext>
            </a:extLst>
          </p:cNvPr>
          <p:cNvSpPr/>
          <p:nvPr/>
        </p:nvSpPr>
        <p:spPr>
          <a:xfrm>
            <a:off x="4469363" y="2618508"/>
            <a:ext cx="3181739" cy="24386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90246B1-5896-4C55-B096-84C84F41D6B8}"/>
              </a:ext>
            </a:extLst>
          </p:cNvPr>
          <p:cNvSpPr/>
          <p:nvPr/>
        </p:nvSpPr>
        <p:spPr>
          <a:xfrm>
            <a:off x="6095999" y="5822302"/>
            <a:ext cx="1816360" cy="9928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2429F32A-CA52-4097-B969-A3E62F5468F6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C398F1A-5AC3-4E7A-AB1C-00C090943447}"/>
              </a:ext>
            </a:extLst>
          </p:cNvPr>
          <p:cNvCxnSpPr>
            <a:cxnSpLocks/>
          </p:cNvCxnSpPr>
          <p:nvPr/>
        </p:nvCxnSpPr>
        <p:spPr>
          <a:xfrm flipV="1">
            <a:off x="7651102" y="3314701"/>
            <a:ext cx="3072316" cy="464197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1C8D23B-39DD-4DBF-8E54-7BBD222B0A47}"/>
              </a:ext>
            </a:extLst>
          </p:cNvPr>
          <p:cNvCxnSpPr>
            <a:stCxn id="7" idx="6"/>
          </p:cNvCxnSpPr>
          <p:nvPr/>
        </p:nvCxnSpPr>
        <p:spPr>
          <a:xfrm flipV="1">
            <a:off x="7912359" y="3304309"/>
            <a:ext cx="2800668" cy="3014395"/>
          </a:xfrm>
          <a:prstGeom prst="lin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ABBC80-6F3B-4813-ACE8-0279391C1244}"/>
              </a:ext>
            </a:extLst>
          </p:cNvPr>
          <p:cNvSpPr txBox="1"/>
          <p:nvPr/>
        </p:nvSpPr>
        <p:spPr>
          <a:xfrm>
            <a:off x="10723418" y="2288646"/>
            <a:ext cx="12462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 disposal flows that are the focus of this analysis</a:t>
            </a:r>
          </a:p>
        </p:txBody>
      </p:sp>
    </p:spTree>
    <p:extLst>
      <p:ext uri="{BB962C8B-B14F-4D97-AF65-F5344CB8AC3E}">
        <p14:creationId xmlns:p14="http://schemas.microsoft.com/office/powerpoint/2010/main" val="27685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2ABF1-AF8A-4DEC-83F3-8EC3214B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22" y="365125"/>
            <a:ext cx="10515600" cy="693892"/>
          </a:xfrm>
        </p:spPr>
        <p:txBody>
          <a:bodyPr/>
          <a:lstStyle/>
          <a:p>
            <a:r>
              <a:rPr lang="en-US" dirty="0"/>
              <a:t>Estimated Quantities of Materials (2017-19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15C3B4-DC0D-4867-8D00-D4DC8A1F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1886" y="6492875"/>
            <a:ext cx="370114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F4EC6FE-B697-482A-AE19-FADB93B0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56656"/>
              </p:ext>
            </p:extLst>
          </p:nvPr>
        </p:nvGraphicFramePr>
        <p:xfrm>
          <a:off x="692047" y="1555115"/>
          <a:ext cx="10827784" cy="493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28626">
                  <a:extLst>
                    <a:ext uri="{9D8B030D-6E8A-4147-A177-3AD203B41FA5}">
                      <a16:colId xmlns:a16="http://schemas.microsoft.com/office/drawing/2014/main" xmlns="" val="1625026823"/>
                    </a:ext>
                  </a:extLst>
                </a:gridCol>
                <a:gridCol w="2166386">
                  <a:extLst>
                    <a:ext uri="{9D8B030D-6E8A-4147-A177-3AD203B41FA5}">
                      <a16:colId xmlns:a16="http://schemas.microsoft.com/office/drawing/2014/main" xmlns="" val="2623589939"/>
                    </a:ext>
                  </a:extLst>
                </a:gridCol>
                <a:gridCol w="2166386">
                  <a:extLst>
                    <a:ext uri="{9D8B030D-6E8A-4147-A177-3AD203B41FA5}">
                      <a16:colId xmlns:a16="http://schemas.microsoft.com/office/drawing/2014/main" xmlns="" val="1384366806"/>
                    </a:ext>
                  </a:extLst>
                </a:gridCol>
                <a:gridCol w="2166386">
                  <a:extLst>
                    <a:ext uri="{9D8B030D-6E8A-4147-A177-3AD203B41FA5}">
                      <a16:colId xmlns:a16="http://schemas.microsoft.com/office/drawing/2014/main" xmlns="" val="3382651588"/>
                    </a:ext>
                  </a:extLst>
                </a:gridCol>
              </a:tblGrid>
              <a:tr h="5492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Category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Residential Waste (tons)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Commercial Waste (tons)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</a:p>
                    <a:p>
                      <a:pPr algn="ctr"/>
                      <a:r>
                        <a:rPr lang="en-US" sz="2400" dirty="0"/>
                        <a:t>(tons)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333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Total Disposal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319,500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505,100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824,600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1683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Food and Other Compostables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101,700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61,500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163,200</a:t>
                      </a: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53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Cardboard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24,600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32,400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57,000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917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“Easy-to-Recycle” Materials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34,000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28,600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62,600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662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“Hard-to-Recycle” Materials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73,900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47,400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121,300</a:t>
                      </a: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3694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Lumber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2,400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22,000</a:t>
                      </a: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24,400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99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Other Mixed C&amp;D Waste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3,100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261,200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264,300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992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Bulky Waste, Mattresses, Carpets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2,800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2,900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5,700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20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Unclassified (Disposal)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77,000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49,300</a:t>
                      </a:r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126,300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493643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xmlns="" id="{44C31E7A-45A1-46CB-9815-78CB5079F548}"/>
              </a:ext>
            </a:extLst>
          </p:cNvPr>
          <p:cNvSpPr/>
          <p:nvPr/>
        </p:nvSpPr>
        <p:spPr>
          <a:xfrm>
            <a:off x="9501672" y="2777090"/>
            <a:ext cx="1816360" cy="5726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5CEC075-C8EA-4349-825D-F9B27BE7DD9C}"/>
              </a:ext>
            </a:extLst>
          </p:cNvPr>
          <p:cNvSpPr/>
          <p:nvPr/>
        </p:nvSpPr>
        <p:spPr>
          <a:xfrm>
            <a:off x="7358342" y="4618527"/>
            <a:ext cx="1816360" cy="10335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AEAF2F-12B7-48E4-A97D-9BE19F131BE3}"/>
              </a:ext>
            </a:extLst>
          </p:cNvPr>
          <p:cNvSpPr/>
          <p:nvPr/>
        </p:nvSpPr>
        <p:spPr>
          <a:xfrm>
            <a:off x="9485109" y="3237604"/>
            <a:ext cx="1816360" cy="5726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70DCDD8-26DE-4502-AFE7-08859B458122}"/>
              </a:ext>
            </a:extLst>
          </p:cNvPr>
          <p:cNvSpPr/>
          <p:nvPr/>
        </p:nvSpPr>
        <p:spPr>
          <a:xfrm>
            <a:off x="9495045" y="3703148"/>
            <a:ext cx="1816360" cy="57260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8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E4F91-7523-479C-B931-E45009F6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Increasing Waste Diversion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FB897-EB0B-4566-BAEC-337A71D8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702589"/>
            <a:ext cx="10648950" cy="4551363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200" b="1" dirty="0"/>
              <a:t>How do we go about analyzing the City’s waste flows in order to understand how to reduce waste generation and divert more material from disposal?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Understand waste flows and materials</a:t>
            </a:r>
          </a:p>
          <a:p>
            <a:pPr marL="512763" indent="-512763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accent6"/>
                </a:solidFill>
                <a:sym typeface="Wingdings" panose="05000000000000000000" pitchFamily="2" charset="2"/>
              </a:rPr>
              <a:t></a:t>
            </a:r>
            <a:r>
              <a:rPr lang="en-US" sz="3200" b="1" dirty="0">
                <a:sym typeface="Wingdings" panose="05000000000000000000" pitchFamily="2" charset="2"/>
              </a:rPr>
              <a:t> Look at what options are available and would be supported by residents and other stakeholders</a:t>
            </a:r>
            <a:endParaRPr lang="en-US" sz="3200" b="1" dirty="0"/>
          </a:p>
          <a:p>
            <a:pPr marL="512763" indent="-512763">
              <a:spcAft>
                <a:spcPts val="1800"/>
              </a:spcAft>
              <a:buNone/>
            </a:pPr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Objectively assess different options in terms of expected performance 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9BF1DC74-820B-4D16-82F2-3EE19497D61D}"/>
              </a:ext>
            </a:extLst>
          </p:cNvPr>
          <p:cNvSpPr txBox="1">
            <a:spLocks/>
          </p:cNvSpPr>
          <p:nvPr/>
        </p:nvSpPr>
        <p:spPr>
          <a:xfrm>
            <a:off x="11821886" y="6492875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5A31E-CDCE-4B29-9085-1951C941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03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1734</Words>
  <Application>Microsoft Office PowerPoint</Application>
  <PresentationFormat>Custom</PresentationFormat>
  <Paragraphs>597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2_Office Theme</vt:lpstr>
      <vt:lpstr>Less Waste, Better Baltimore</vt:lpstr>
      <vt:lpstr>Outline</vt:lpstr>
      <vt:lpstr>LWBB Project Scope</vt:lpstr>
      <vt:lpstr>Process for Plan Development and Execution</vt:lpstr>
      <vt:lpstr>Options for Increasing Waste Diversion</vt:lpstr>
      <vt:lpstr>Options for Increasing Waste Diversion</vt:lpstr>
      <vt:lpstr>Waste Flows in Baltimore City</vt:lpstr>
      <vt:lpstr>Estimated Quantities of Materials (2017-19 data)</vt:lpstr>
      <vt:lpstr>Options for Increasing Waste Diversion</vt:lpstr>
      <vt:lpstr>Stakeholders Invited to Participate</vt:lpstr>
      <vt:lpstr>Public Input</vt:lpstr>
      <vt:lpstr>Benchmarking – Learning from Other Cities</vt:lpstr>
      <vt:lpstr>Options for Increasing Waste Diversion</vt:lpstr>
      <vt:lpstr>Baltimore City’s Strategic Plans</vt:lpstr>
      <vt:lpstr>Methodology for Assessment</vt:lpstr>
      <vt:lpstr>Analysis of Waste Recycling/Diversion Options Task 5 of LWBB Plan</vt:lpstr>
      <vt:lpstr>Ch. 2 – Assessment of Overall Divertability DRAFT FINDINGS ONLY</vt:lpstr>
      <vt:lpstr>Ch. 10 – Maximum Diversion Potential (MDP) DRAFT FINDINGS ONLY</vt:lpstr>
      <vt:lpstr>Ch. 10 – Direct Cost and Benefits (for MDP) DRAFT FINDINGS ONLY</vt:lpstr>
      <vt:lpstr>Ch. 10 – Timeline and Phasing (for MDP) DRAFT FINDINGS ONLY</vt:lpstr>
      <vt:lpstr>Ch. 10 – Range of Diversion Outcomes DRAFT FINDINGS ONLY</vt:lpstr>
      <vt:lpstr>Ch. 10 – What’s Left for Disposal under MDP DRAFT FINDINGS ONLY</vt:lpstr>
      <vt:lpstr>Ch. 10 – Range of Disposal Outcomes (Citywide) DRAFT FINDINGS ONLY</vt:lpstr>
      <vt:lpstr>Ch. 10 – Range of Outcomes for DPW DRAFT FINDINGS ONLY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 Waste, Better Baltimore</dc:title>
  <dc:creator>Lindsay Pack</dc:creator>
  <cp:lastModifiedBy>Draddy, Anne</cp:lastModifiedBy>
  <cp:revision>227</cp:revision>
  <cp:lastPrinted>2019-02-25T18:48:39Z</cp:lastPrinted>
  <dcterms:created xsi:type="dcterms:W3CDTF">2019-02-15T22:01:27Z</dcterms:created>
  <dcterms:modified xsi:type="dcterms:W3CDTF">2019-11-20T21:01:49Z</dcterms:modified>
</cp:coreProperties>
</file>