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9" r:id="rId5"/>
    <p:sldId id="272" r:id="rId6"/>
    <p:sldId id="273" r:id="rId7"/>
    <p:sldId id="260" r:id="rId8"/>
    <p:sldId id="271" r:id="rId9"/>
    <p:sldId id="274" r:id="rId10"/>
    <p:sldId id="275" r:id="rId11"/>
    <p:sldId id="276" r:id="rId12"/>
    <p:sldId id="282" r:id="rId13"/>
    <p:sldId id="281" r:id="rId14"/>
    <p:sldId id="279" r:id="rId15"/>
    <p:sldId id="268" r:id="rId16"/>
    <p:sldId id="283" r:id="rId17"/>
    <p:sldId id="28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69" autoAdjust="0"/>
    <p:restoredTop sz="72200" autoAdjust="0"/>
  </p:normalViewPr>
  <p:slideViewPr>
    <p:cSldViewPr>
      <p:cViewPr varScale="1">
        <p:scale>
          <a:sx n="59" d="100"/>
          <a:sy n="59" d="100"/>
        </p:scale>
        <p:origin x="1843"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D1FE74-42A5-4888-8895-1D902F6EB0F0}" type="datetimeFigureOut">
              <a:rPr lang="en-US" smtClean="0"/>
              <a:t>12/17/2019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57598-3DF5-4AFD-B9A8-85CBAFC596CE}" type="slidenum">
              <a:rPr lang="en-US" smtClean="0"/>
              <a:t>‹#›</a:t>
            </a:fld>
            <a:endParaRPr lang="en-US"/>
          </a:p>
        </p:txBody>
      </p:sp>
    </p:spTree>
    <p:extLst>
      <p:ext uri="{BB962C8B-B14F-4D97-AF65-F5344CB8AC3E}">
        <p14:creationId xmlns:p14="http://schemas.microsoft.com/office/powerpoint/2010/main" val="1635979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mgaleg.maryland.gov/webmga/frmMain.aspx?pid=billpage&amp;stab=01&amp;id=hb0720&amp;tab=subject3&amp;ys=2019R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cbf.org/about-the-bay/more-than-just-the-bay/chesapeake-wildlife/eastern-oysters/" TargetMode="External"/><Relationship Id="rId5" Type="http://schemas.openxmlformats.org/officeDocument/2006/relationships/hyperlink" Target="https://dnr.maryland.gov/fisheries/Pages/oysters/Oyster_Stock_Assess.aspx" TargetMode="External"/><Relationship Id="rId4" Type="http://schemas.openxmlformats.org/officeDocument/2006/relationships/hyperlink" Target="http://www.cbf.org/news-media/newsroom/2019/maryland/cbf-statement-on-override-of-hogans-veto.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Maryland LCV and Maryland LCV Ed fund.  Our scorecards, what we do,</a:t>
            </a:r>
            <a:r>
              <a:rPr lang="en-US" baseline="0" dirty="0"/>
              <a:t> </a:t>
            </a:r>
            <a:r>
              <a:rPr lang="en-US" baseline="0" dirty="0" err="1"/>
              <a:t>ect</a:t>
            </a:r>
            <a:r>
              <a:rPr lang="en-US" baseline="0" dirty="0"/>
              <a:t>.  </a:t>
            </a:r>
            <a:endParaRPr lang="en-US" dirty="0"/>
          </a:p>
        </p:txBody>
      </p:sp>
      <p:sp>
        <p:nvSpPr>
          <p:cNvPr id="4" name="Slide Number Placeholder 3"/>
          <p:cNvSpPr>
            <a:spLocks noGrp="1"/>
          </p:cNvSpPr>
          <p:nvPr>
            <p:ph type="sldNum" sz="quarter" idx="10"/>
          </p:nvPr>
        </p:nvSpPr>
        <p:spPr/>
        <p:txBody>
          <a:bodyPr/>
          <a:lstStyle/>
          <a:p>
            <a:fld id="{947D9FAA-B1ED-4797-A56C-A9A0094215D5}" type="slidenum">
              <a:rPr lang="en-US" smtClean="0"/>
              <a:t>1</a:t>
            </a:fld>
            <a:endParaRPr lang="en-US"/>
          </a:p>
        </p:txBody>
      </p:sp>
    </p:spTree>
    <p:extLst>
      <p:ext uri="{BB962C8B-B14F-4D97-AF65-F5344CB8AC3E}">
        <p14:creationId xmlns:p14="http://schemas.microsoft.com/office/powerpoint/2010/main" val="1673261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Staff Lead::</a:t>
            </a:r>
            <a:r>
              <a:rPr lang="en-US" sz="1200" kern="1200" dirty="0">
                <a:solidFill>
                  <a:schemeClr val="tx1"/>
                </a:solidFill>
                <a:effectLst/>
                <a:latin typeface="+mn-lt"/>
                <a:ea typeface="+mn-ea"/>
                <a:cs typeface="+mn-cs"/>
              </a:rPr>
              <a:t> Ramon or Kristen </a:t>
            </a:r>
          </a:p>
          <a:p>
            <a:r>
              <a:rPr lang="en-US" sz="1200" b="1" kern="1200" dirty="0">
                <a:solidFill>
                  <a:schemeClr val="tx1"/>
                </a:solidFill>
                <a:effectLst/>
                <a:latin typeface="+mn-lt"/>
                <a:ea typeface="+mn-ea"/>
                <a:cs typeface="+mn-cs"/>
              </a:rPr>
              <a:t>Sponsors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Barve</a:t>
            </a:r>
            <a:r>
              <a:rPr lang="en-US" sz="1200" kern="1200" dirty="0">
                <a:solidFill>
                  <a:schemeClr val="tx1"/>
                </a:solidFill>
                <a:effectLst/>
                <a:latin typeface="+mn-lt"/>
                <a:ea typeface="+mn-ea"/>
                <a:cs typeface="+mn-cs"/>
              </a:rPr>
              <a:t>/(Lam or West </a:t>
            </a:r>
            <a:r>
              <a:rPr lang="en-US" sz="1200" strike="sngStrike" kern="1200" dirty="0">
                <a:solidFill>
                  <a:schemeClr val="tx1"/>
                </a:solidFill>
                <a:effectLst/>
                <a:latin typeface="+mn-lt"/>
                <a:ea typeface="+mn-ea"/>
                <a:cs typeface="+mn-cs"/>
              </a:rPr>
              <a:t>Pinsky)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Committee</a:t>
            </a:r>
            <a:r>
              <a:rPr lang="en-US" sz="1200" kern="1200" dirty="0">
                <a:solidFill>
                  <a:schemeClr val="tx1"/>
                </a:solidFill>
                <a:effectLst/>
                <a:latin typeface="+mn-lt"/>
                <a:ea typeface="+mn-ea"/>
                <a:cs typeface="+mn-cs"/>
              </a:rPr>
              <a:t>: ECM/FIN</a:t>
            </a:r>
          </a:p>
          <a:p>
            <a:r>
              <a:rPr lang="en-US" sz="1200" b="1" kern="1200" dirty="0">
                <a:solidFill>
                  <a:schemeClr val="tx1"/>
                </a:solidFill>
                <a:effectLst/>
                <a:latin typeface="+mn-lt"/>
                <a:ea typeface="+mn-ea"/>
                <a:cs typeface="+mn-cs"/>
              </a:rPr>
              <a:t>Partners:</a:t>
            </a:r>
            <a:r>
              <a:rPr lang="en-US" sz="1200" kern="1200" dirty="0">
                <a:solidFill>
                  <a:schemeClr val="tx1"/>
                </a:solidFill>
                <a:effectLst/>
                <a:latin typeface="+mn-lt"/>
                <a:ea typeface="+mn-ea"/>
                <a:cs typeface="+mn-cs"/>
              </a:rPr>
              <a:t> Sierra Club leading a coalition</a:t>
            </a:r>
          </a:p>
          <a:p>
            <a:r>
              <a:rPr lang="en-US" sz="1200" b="1" kern="1200" dirty="0">
                <a:solidFill>
                  <a:schemeClr val="tx1"/>
                </a:solidFill>
                <a:effectLst/>
                <a:latin typeface="+mn-lt"/>
                <a:ea typeface="+mn-ea"/>
                <a:cs typeface="+mn-cs"/>
              </a:rPr>
              <a:t>What bill does: </a:t>
            </a:r>
            <a:r>
              <a:rPr lang="en-US" sz="1200" kern="1200" dirty="0">
                <a:solidFill>
                  <a:schemeClr val="tx1"/>
                </a:solidFill>
                <a:effectLst/>
                <a:latin typeface="+mn-lt"/>
                <a:ea typeface="+mn-ea"/>
                <a:cs typeface="+mn-cs"/>
              </a:rPr>
              <a:t>Sets a timeline for retirement of all six coal-fired power plants, with consideration for community and worker impact.</a:t>
            </a:r>
          </a:p>
          <a:p>
            <a:r>
              <a:rPr lang="en-US" sz="1200" b="1" kern="1200" dirty="0">
                <a:solidFill>
                  <a:schemeClr val="tx1"/>
                </a:solidFill>
                <a:effectLst/>
                <a:latin typeface="+mn-lt"/>
                <a:ea typeface="+mn-ea"/>
                <a:cs typeface="+mn-cs"/>
              </a:rPr>
              <a:t>Equity Implications:</a:t>
            </a:r>
            <a:r>
              <a:rPr lang="en-US" sz="1200" kern="1200" dirty="0">
                <a:solidFill>
                  <a:schemeClr val="tx1"/>
                </a:solidFill>
                <a:effectLst/>
                <a:latin typeface="+mn-lt"/>
                <a:ea typeface="+mn-ea"/>
                <a:cs typeface="+mn-cs"/>
              </a:rPr>
              <a:t> The six remaining coal-fired power plants in Maryland are situated in communities already economically disadvantaged and disproportionately impacted by industrial environmental degradation.  Creating a timeline for closing these plants has the potential to dramatically improve the air quality in these areas, however attention will need to be paid to assist communities and workers transition from fossil fuel-based employment to a clean energy economy.</a:t>
            </a:r>
          </a:p>
          <a:p>
            <a:endParaRPr lang="en-US" dirty="0"/>
          </a:p>
        </p:txBody>
      </p:sp>
      <p:sp>
        <p:nvSpPr>
          <p:cNvPr id="4" name="Slide Number Placeholder 3"/>
          <p:cNvSpPr>
            <a:spLocks noGrp="1"/>
          </p:cNvSpPr>
          <p:nvPr>
            <p:ph type="sldNum" sz="quarter" idx="5"/>
          </p:nvPr>
        </p:nvSpPr>
        <p:spPr/>
        <p:txBody>
          <a:bodyPr/>
          <a:lstStyle/>
          <a:p>
            <a:fld id="{0E257598-3DF5-4AFD-B9A8-85CBAFC596CE}" type="slidenum">
              <a:rPr lang="en-US" smtClean="0"/>
              <a:t>11</a:t>
            </a:fld>
            <a:endParaRPr lang="en-US"/>
          </a:p>
        </p:txBody>
      </p:sp>
    </p:spTree>
    <p:extLst>
      <p:ext uri="{BB962C8B-B14F-4D97-AF65-F5344CB8AC3E}">
        <p14:creationId xmlns:p14="http://schemas.microsoft.com/office/powerpoint/2010/main" val="298369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Sponsors:</a:t>
            </a:r>
            <a:r>
              <a:rPr lang="en-US" sz="1200" b="0" i="0" u="none" strike="noStrike" kern="1200" dirty="0">
                <a:solidFill>
                  <a:schemeClr val="tx1"/>
                </a:solidFill>
                <a:effectLst/>
                <a:latin typeface="+mn-lt"/>
                <a:ea typeface="+mn-ea"/>
                <a:cs typeface="+mn-cs"/>
              </a:rPr>
              <a:t> Stewart/Uncertain</a:t>
            </a:r>
            <a:endParaRPr lang="en-US" b="0" dirty="0">
              <a:effectLst/>
            </a:endParaRPr>
          </a:p>
          <a:p>
            <a:pPr rtl="0"/>
            <a:r>
              <a:rPr lang="en-US" sz="1200" b="1" i="0" u="none" strike="noStrike" kern="1200" dirty="0">
                <a:solidFill>
                  <a:schemeClr val="tx1"/>
                </a:solidFill>
                <a:effectLst/>
                <a:latin typeface="+mn-lt"/>
                <a:ea typeface="+mn-ea"/>
                <a:cs typeface="+mn-cs"/>
              </a:rPr>
              <a:t>Committee:</a:t>
            </a:r>
            <a:r>
              <a:rPr lang="en-US" sz="1200" b="0" i="0" u="none" strike="noStrike" kern="1200" dirty="0">
                <a:solidFill>
                  <a:schemeClr val="tx1"/>
                </a:solidFill>
                <a:effectLst/>
                <a:latin typeface="+mn-lt"/>
                <a:ea typeface="+mn-ea"/>
                <a:cs typeface="+mn-cs"/>
              </a:rPr>
              <a:t> ENT/EHE</a:t>
            </a:r>
            <a:endParaRPr lang="en-US" b="0" dirty="0">
              <a:effectLst/>
            </a:endParaRPr>
          </a:p>
          <a:p>
            <a:pPr rtl="0"/>
            <a:r>
              <a:rPr lang="en-US" sz="1200" b="1" i="0" u="none" strike="noStrike" kern="1200" dirty="0">
                <a:solidFill>
                  <a:schemeClr val="tx1"/>
                </a:solidFill>
                <a:effectLst/>
                <a:latin typeface="+mn-lt"/>
                <a:ea typeface="+mn-ea"/>
                <a:cs typeface="+mn-cs"/>
              </a:rPr>
              <a:t>Partners:</a:t>
            </a:r>
            <a:r>
              <a:rPr lang="en-US" sz="1200" b="0" i="0" u="none" strike="noStrike" kern="1200" dirty="0">
                <a:solidFill>
                  <a:schemeClr val="tx1"/>
                </a:solidFill>
                <a:effectLst/>
                <a:latin typeface="+mn-lt"/>
                <a:ea typeface="+mn-ea"/>
                <a:cs typeface="+mn-cs"/>
              </a:rPr>
              <a:t> To Be Determined</a:t>
            </a:r>
            <a:endParaRPr lang="en-US" b="0" dirty="0">
              <a:effectLst/>
            </a:endParaRPr>
          </a:p>
          <a:p>
            <a:pPr rtl="0"/>
            <a:r>
              <a:rPr lang="en-US" sz="1200" b="1" i="0" u="none" strike="noStrike" kern="1200" dirty="0">
                <a:solidFill>
                  <a:schemeClr val="tx1"/>
                </a:solidFill>
                <a:effectLst/>
                <a:latin typeface="+mn-lt"/>
                <a:ea typeface="+mn-ea"/>
                <a:cs typeface="+mn-cs"/>
              </a:rPr>
              <a:t>What bill does: </a:t>
            </a:r>
            <a:r>
              <a:rPr lang="en-US" sz="1200" b="0" i="0" u="none" strike="noStrike" kern="1200" dirty="0">
                <a:solidFill>
                  <a:schemeClr val="tx1"/>
                </a:solidFill>
                <a:effectLst/>
                <a:latin typeface="+mn-lt"/>
                <a:ea typeface="+mn-ea"/>
                <a:cs typeface="+mn-cs"/>
              </a:rPr>
              <a:t>Three bills: One changes zoning restrictions against multi-home structures near transit, one would mandate or encourages carbon-neutrality in new construction, one would encourage carbon-neutral renovations on existing buildings.</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0E257598-3DF5-4AFD-B9A8-85CBAFC596CE}" type="slidenum">
              <a:rPr lang="en-US" smtClean="0"/>
              <a:t>12</a:t>
            </a:fld>
            <a:endParaRPr lang="en-US"/>
          </a:p>
        </p:txBody>
      </p:sp>
    </p:spTree>
    <p:extLst>
      <p:ext uri="{BB962C8B-B14F-4D97-AF65-F5344CB8AC3E}">
        <p14:creationId xmlns:p14="http://schemas.microsoft.com/office/powerpoint/2010/main" val="3174812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Sponsors:</a:t>
            </a:r>
            <a:r>
              <a:rPr lang="en-US" sz="1200" b="0" i="0" u="none" strike="noStrike" kern="1200" dirty="0">
                <a:solidFill>
                  <a:schemeClr val="tx1"/>
                </a:solidFill>
                <a:effectLst/>
                <a:latin typeface="+mn-lt"/>
                <a:ea typeface="+mn-ea"/>
                <a:cs typeface="+mn-cs"/>
              </a:rPr>
              <a:t> (Pinsky)/(Stein)</a:t>
            </a:r>
            <a:endParaRPr lang="en-US" b="0" dirty="0">
              <a:effectLst/>
            </a:endParaRPr>
          </a:p>
          <a:p>
            <a:pPr rtl="0"/>
            <a:r>
              <a:rPr lang="en-US" sz="1200" b="1" i="0" u="none" strike="noStrike" kern="1200" dirty="0">
                <a:solidFill>
                  <a:schemeClr val="tx1"/>
                </a:solidFill>
                <a:effectLst/>
                <a:latin typeface="+mn-lt"/>
                <a:ea typeface="+mn-ea"/>
                <a:cs typeface="+mn-cs"/>
              </a:rPr>
              <a:t>Committee:</a:t>
            </a:r>
            <a:r>
              <a:rPr lang="en-US" sz="1200" b="0" i="0" u="none" strike="noStrike" kern="1200" dirty="0">
                <a:solidFill>
                  <a:schemeClr val="tx1"/>
                </a:solidFill>
                <a:effectLst/>
                <a:latin typeface="+mn-lt"/>
                <a:ea typeface="+mn-ea"/>
                <a:cs typeface="+mn-cs"/>
              </a:rPr>
              <a:t> ENT/EHE</a:t>
            </a:r>
            <a:endParaRPr lang="en-US" b="0" dirty="0">
              <a:effectLst/>
            </a:endParaRPr>
          </a:p>
          <a:p>
            <a:pPr rtl="0"/>
            <a:r>
              <a:rPr lang="en-US" sz="1200" b="1" i="0" u="none" strike="noStrike" kern="1200" dirty="0">
                <a:solidFill>
                  <a:schemeClr val="tx1"/>
                </a:solidFill>
                <a:effectLst/>
                <a:latin typeface="+mn-lt"/>
                <a:ea typeface="+mn-ea"/>
                <a:cs typeface="+mn-cs"/>
              </a:rPr>
              <a:t>What bill does: </a:t>
            </a:r>
            <a:r>
              <a:rPr lang="en-US" sz="1200" b="0" i="0" u="none" strike="noStrike" kern="1200" dirty="0">
                <a:solidFill>
                  <a:schemeClr val="tx1"/>
                </a:solidFill>
                <a:effectLst/>
                <a:latin typeface="+mn-lt"/>
                <a:ea typeface="+mn-ea"/>
                <a:cs typeface="+mn-cs"/>
              </a:rPr>
              <a:t>Addresses the regulatory, land use, and financial concerns surrounding the expansion of utility-grade and community solar projects. </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0E257598-3DF5-4AFD-B9A8-85CBAFC596CE}" type="slidenum">
              <a:rPr lang="en-US" smtClean="0"/>
              <a:t>13</a:t>
            </a:fld>
            <a:endParaRPr lang="en-US"/>
          </a:p>
        </p:txBody>
      </p:sp>
    </p:spTree>
    <p:extLst>
      <p:ext uri="{BB962C8B-B14F-4D97-AF65-F5344CB8AC3E}">
        <p14:creationId xmlns:p14="http://schemas.microsoft.com/office/powerpoint/2010/main" val="4028818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Sponsors:</a:t>
            </a:r>
            <a:r>
              <a:rPr lang="en-US" sz="1200" b="0" i="0" u="none" strike="noStrike" kern="1200" dirty="0">
                <a:solidFill>
                  <a:schemeClr val="tx1"/>
                </a:solidFill>
                <a:effectLst/>
                <a:latin typeface="+mn-lt"/>
                <a:ea typeface="+mn-ea"/>
                <a:cs typeface="+mn-cs"/>
              </a:rPr>
              <a:t> Uncertain</a:t>
            </a:r>
            <a:endParaRPr lang="en-US" b="0" dirty="0">
              <a:effectLst/>
            </a:endParaRPr>
          </a:p>
          <a:p>
            <a:pPr rtl="0"/>
            <a:r>
              <a:rPr lang="en-US" sz="1200" b="1" i="0" u="none" strike="noStrike" kern="1200" dirty="0">
                <a:solidFill>
                  <a:schemeClr val="tx1"/>
                </a:solidFill>
                <a:effectLst/>
                <a:latin typeface="+mn-lt"/>
                <a:ea typeface="+mn-ea"/>
                <a:cs typeface="+mn-cs"/>
              </a:rPr>
              <a:t>Committee:</a:t>
            </a:r>
            <a:r>
              <a:rPr lang="en-US" sz="1200" b="0" i="0" u="none" strike="noStrike" kern="1200" dirty="0">
                <a:solidFill>
                  <a:schemeClr val="tx1"/>
                </a:solidFill>
                <a:effectLst/>
                <a:latin typeface="+mn-lt"/>
                <a:ea typeface="+mn-ea"/>
                <a:cs typeface="+mn-cs"/>
              </a:rPr>
              <a:t> ECM/FIN</a:t>
            </a:r>
            <a:endParaRPr lang="en-US" b="0" dirty="0">
              <a:effectLst/>
            </a:endParaRPr>
          </a:p>
          <a:p>
            <a:pPr rtl="0"/>
            <a:r>
              <a:rPr lang="en-US" sz="1200" b="1" i="0" u="none" strike="noStrike" kern="1200" dirty="0">
                <a:solidFill>
                  <a:schemeClr val="tx1"/>
                </a:solidFill>
                <a:effectLst/>
                <a:latin typeface="+mn-lt"/>
                <a:ea typeface="+mn-ea"/>
                <a:cs typeface="+mn-cs"/>
              </a:rPr>
              <a:t>Partners:</a:t>
            </a:r>
            <a:r>
              <a:rPr lang="en-US" sz="1200" b="0" i="0" u="none" strike="noStrike" kern="1200" dirty="0">
                <a:solidFill>
                  <a:schemeClr val="tx1"/>
                </a:solidFill>
                <a:effectLst/>
                <a:latin typeface="+mn-lt"/>
                <a:ea typeface="+mn-ea"/>
                <a:cs typeface="+mn-cs"/>
              </a:rPr>
              <a:t> CCAN</a:t>
            </a:r>
            <a:endParaRPr lang="en-US" b="0" dirty="0">
              <a:effectLst/>
            </a:endParaRPr>
          </a:p>
          <a:p>
            <a:pPr rtl="0"/>
            <a:r>
              <a:rPr lang="en-US" sz="1200" b="1" i="0" u="none" strike="noStrike" kern="1200" dirty="0">
                <a:solidFill>
                  <a:schemeClr val="tx1"/>
                </a:solidFill>
                <a:effectLst/>
                <a:latin typeface="+mn-lt"/>
                <a:ea typeface="+mn-ea"/>
                <a:cs typeface="+mn-cs"/>
              </a:rPr>
              <a:t>What bill does: </a:t>
            </a:r>
            <a:r>
              <a:rPr lang="en-US" sz="1200" b="0" i="0" u="none" strike="noStrike" kern="1200" dirty="0">
                <a:solidFill>
                  <a:schemeClr val="tx1"/>
                </a:solidFill>
                <a:effectLst/>
                <a:latin typeface="+mn-lt"/>
                <a:ea typeface="+mn-ea"/>
                <a:cs typeface="+mn-cs"/>
              </a:rPr>
              <a:t>Bans (or puts a moratorium) on new fossil fuel infrastructure in the State of Maryland.</a:t>
            </a:r>
            <a:endParaRPr lang="en-US" b="0" dirty="0">
              <a:effectLst/>
            </a:endParaRPr>
          </a:p>
          <a:p>
            <a:pPr rtl="0"/>
            <a:r>
              <a:rPr lang="en-US" sz="1200" b="1" i="0" u="none" strike="noStrike" kern="1200" dirty="0">
                <a:solidFill>
                  <a:schemeClr val="tx1"/>
                </a:solidFill>
                <a:effectLst/>
                <a:latin typeface="+mn-lt"/>
                <a:ea typeface="+mn-ea"/>
                <a:cs typeface="+mn-cs"/>
              </a:rPr>
              <a:t>Equity Implications: </a:t>
            </a:r>
            <a:r>
              <a:rPr lang="en-US" sz="1200" b="0" i="0" u="none" strike="noStrike" kern="1200" dirty="0">
                <a:solidFill>
                  <a:schemeClr val="tx1"/>
                </a:solidFill>
                <a:effectLst/>
                <a:latin typeface="+mn-lt"/>
                <a:ea typeface="+mn-ea"/>
                <a:cs typeface="+mn-cs"/>
              </a:rPr>
              <a:t>Fossil fuel infrastructure is disproportionately sited in low-income communities and communities of color, which leads to similarly disproportionate negative health impacts and risks of water and air contamination.</a:t>
            </a:r>
            <a:endParaRPr lang="en-US" b="0" dirty="0">
              <a:effectLst/>
            </a:endParaRPr>
          </a:p>
          <a:p>
            <a:pPr rtl="0"/>
            <a:r>
              <a:rPr lang="en-US" sz="1200" b="1" i="0" u="none" strike="noStrike" kern="1200" dirty="0">
                <a:solidFill>
                  <a:schemeClr val="tx1"/>
                </a:solidFill>
                <a:effectLst/>
                <a:latin typeface="+mn-lt"/>
                <a:ea typeface="+mn-ea"/>
                <a:cs typeface="+mn-cs"/>
              </a:rPr>
              <a:t>Outlook:</a:t>
            </a:r>
            <a:r>
              <a:rPr lang="en-US" sz="1200" b="0" i="0" u="none" strike="noStrike" kern="1200" dirty="0">
                <a:solidFill>
                  <a:schemeClr val="tx1"/>
                </a:solidFill>
                <a:effectLst/>
                <a:latin typeface="+mn-lt"/>
                <a:ea typeface="+mn-ea"/>
                <a:cs typeface="+mn-cs"/>
              </a:rPr>
              <a:t> Poor. This will always hit huge opposition, questions on interstate commerce, and technical questions.  We have periodically opposed specific infrastructure changes, but not across-the-board.</a:t>
            </a:r>
            <a:endParaRPr lang="en-US" b="0" dirty="0">
              <a:effectLst/>
            </a:endParaRPr>
          </a:p>
          <a:p>
            <a:pPr rtl="0"/>
            <a:r>
              <a:rPr lang="en-US" sz="1200" b="1" i="0" u="none" strike="noStrike" kern="1200" dirty="0">
                <a:solidFill>
                  <a:schemeClr val="tx1"/>
                </a:solidFill>
                <a:effectLst/>
                <a:latin typeface="+mn-lt"/>
                <a:ea typeface="+mn-ea"/>
                <a:cs typeface="+mn-cs"/>
              </a:rPr>
              <a:t>Effort Recommendation:</a:t>
            </a:r>
            <a:r>
              <a:rPr lang="en-US" sz="1200" b="0" i="0" u="none" strike="noStrike" kern="1200" dirty="0">
                <a:solidFill>
                  <a:schemeClr val="tx1"/>
                </a:solidFill>
                <a:effectLst/>
                <a:latin typeface="+mn-lt"/>
                <a:ea typeface="+mn-ea"/>
                <a:cs typeface="+mn-cs"/>
              </a:rPr>
              <a:t> Limited.</a:t>
            </a:r>
            <a:endParaRPr lang="en-US" b="0" dirty="0">
              <a:effectLst/>
            </a:endParaRPr>
          </a:p>
          <a:p>
            <a:pPr rtl="0"/>
            <a:r>
              <a:rPr lang="en-US" sz="1200" b="1" i="0" u="none" strike="noStrike" kern="1200" dirty="0">
                <a:solidFill>
                  <a:schemeClr val="tx1"/>
                </a:solidFill>
                <a:effectLst/>
                <a:latin typeface="+mn-lt"/>
                <a:ea typeface="+mn-ea"/>
                <a:cs typeface="+mn-cs"/>
              </a:rPr>
              <a:t>Staff Lead: </a:t>
            </a:r>
            <a:r>
              <a:rPr lang="en-US" sz="1200" b="0" i="0" u="none" strike="noStrike" kern="1200" dirty="0">
                <a:solidFill>
                  <a:schemeClr val="tx1"/>
                </a:solidFill>
                <a:effectLst/>
                <a:latin typeface="+mn-lt"/>
                <a:ea typeface="+mn-ea"/>
                <a:cs typeface="+mn-cs"/>
              </a:rPr>
              <a:t>None</a:t>
            </a:r>
            <a:endParaRPr lang="en-US" b="0" dirty="0">
              <a:effectLst/>
            </a:endParaRPr>
          </a:p>
          <a:p>
            <a:pPr rtl="0" fontAlgn="base"/>
            <a:r>
              <a:rPr lang="en-US" sz="1200" b="1" i="0" u="none" strike="noStrike" kern="1200" dirty="0">
                <a:solidFill>
                  <a:schemeClr val="tx1"/>
                </a:solidFill>
                <a:effectLst/>
                <a:latin typeface="+mn-lt"/>
                <a:ea typeface="+mn-ea"/>
                <a:cs typeface="+mn-cs"/>
              </a:rPr>
              <a:t>11/12/19 Update: </a:t>
            </a:r>
            <a:r>
              <a:rPr lang="en-US" sz="1200" b="0" i="0" u="none" strike="noStrike" kern="1200" dirty="0">
                <a:solidFill>
                  <a:schemeClr val="tx1"/>
                </a:solidFill>
                <a:effectLst/>
                <a:latin typeface="+mn-lt"/>
                <a:ea typeface="+mn-ea"/>
                <a:cs typeface="+mn-cs"/>
              </a:rPr>
              <a:t>No substantive updates.  CCAN continues to push this legislation, however their priority is solidly with the GGRA reform.</a:t>
            </a:r>
          </a:p>
          <a:p>
            <a:pPr rtl="0" fontAlgn="base"/>
            <a:r>
              <a:rPr lang="en-US" sz="1200" b="1" i="0" u="none" strike="noStrike" kern="1200" dirty="0">
                <a:solidFill>
                  <a:schemeClr val="tx1"/>
                </a:solidFill>
                <a:effectLst/>
                <a:latin typeface="+mn-lt"/>
                <a:ea typeface="+mn-ea"/>
                <a:cs typeface="+mn-cs"/>
              </a:rPr>
              <a:t>12/9/19 Update: </a:t>
            </a:r>
            <a:r>
              <a:rPr lang="en-US" sz="1200" b="0" i="0" u="none" strike="noStrike" kern="1200" dirty="0">
                <a:solidFill>
                  <a:schemeClr val="tx1"/>
                </a:solidFill>
                <a:effectLst/>
                <a:latin typeface="+mn-lt"/>
                <a:ea typeface="+mn-ea"/>
                <a:cs typeface="+mn-cs"/>
              </a:rPr>
              <a:t>No substantive updates. </a:t>
            </a:r>
          </a:p>
          <a:p>
            <a:endParaRPr lang="en-US" dirty="0"/>
          </a:p>
        </p:txBody>
      </p:sp>
      <p:sp>
        <p:nvSpPr>
          <p:cNvPr id="4" name="Slide Number Placeholder 3"/>
          <p:cNvSpPr>
            <a:spLocks noGrp="1"/>
          </p:cNvSpPr>
          <p:nvPr>
            <p:ph type="sldNum" sz="quarter" idx="5"/>
          </p:nvPr>
        </p:nvSpPr>
        <p:spPr/>
        <p:txBody>
          <a:bodyPr/>
          <a:lstStyle/>
          <a:p>
            <a:fld id="{0E257598-3DF5-4AFD-B9A8-85CBAFC596CE}" type="slidenum">
              <a:rPr lang="en-US" smtClean="0"/>
              <a:t>14</a:t>
            </a:fld>
            <a:endParaRPr lang="en-US"/>
          </a:p>
        </p:txBody>
      </p:sp>
    </p:spTree>
    <p:extLst>
      <p:ext uri="{BB962C8B-B14F-4D97-AF65-F5344CB8AC3E}">
        <p14:creationId xmlns:p14="http://schemas.microsoft.com/office/powerpoint/2010/main" val="3157155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Veto override: </a:t>
            </a:r>
          </a:p>
          <a:p>
            <a:r>
              <a:rPr lang="en-US" sz="1200" b="0" i="0" kern="1200" dirty="0">
                <a:solidFill>
                  <a:schemeClr val="tx1"/>
                </a:solidFill>
                <a:effectLst/>
                <a:latin typeface="+mn-lt"/>
                <a:ea typeface="+mn-ea"/>
                <a:cs typeface="+mn-cs"/>
              </a:rPr>
              <a:t>Gov. Larry Hogan vetoed bipartisan legislation passed by the General Assembly that would have created a consensus-based process to develop a new oyster fishery management plan for Maryland. The veto of </a:t>
            </a:r>
            <a:r>
              <a:rPr lang="en-US" sz="1200" b="0" i="0" kern="1200" dirty="0">
                <a:solidFill>
                  <a:schemeClr val="tx1"/>
                </a:solidFill>
                <a:effectLst/>
                <a:latin typeface="+mn-lt"/>
                <a:ea typeface="+mn-ea"/>
                <a:cs typeface="+mn-cs"/>
                <a:hlinkClick r:id="rId3"/>
              </a:rPr>
              <a:t>HB720/SB830</a:t>
            </a:r>
            <a:r>
              <a:rPr lang="en-US" sz="1200" b="0" i="0" kern="1200" dirty="0">
                <a:solidFill>
                  <a:schemeClr val="tx1"/>
                </a:solidFill>
                <a:effectLst/>
                <a:latin typeface="+mn-lt"/>
                <a:ea typeface="+mn-ea"/>
                <a:cs typeface="+mn-cs"/>
              </a:rPr>
              <a:t> comes after Gov. Hogan vetoed another oyster-related bill to permanently protect five oyster restoration tributaries from harvest. The governor’s veto of the tributary bill was later </a:t>
            </a:r>
            <a:r>
              <a:rPr lang="en-US" sz="1200" b="0" i="0" kern="1200" dirty="0">
                <a:solidFill>
                  <a:schemeClr val="tx1"/>
                </a:solidFill>
                <a:effectLst/>
                <a:latin typeface="+mn-lt"/>
                <a:ea typeface="+mn-ea"/>
                <a:cs typeface="+mn-cs"/>
                <a:hlinkClick r:id="rId4" tooltip="CBF Statement on Override of Hogan’s Veto"/>
              </a:rPr>
              <a:t>overridden</a:t>
            </a:r>
            <a:r>
              <a:rPr lang="en-US" sz="1200" b="0" i="0" kern="1200" dirty="0">
                <a:solidFill>
                  <a:schemeClr val="tx1"/>
                </a:solidFill>
                <a:effectLst/>
                <a:latin typeface="+mn-lt"/>
                <a:ea typeface="+mn-ea"/>
                <a:cs typeface="+mn-cs"/>
              </a:rPr>
              <a:t> by the legislature. </a:t>
            </a:r>
          </a:p>
          <a:p>
            <a:r>
              <a:rPr lang="en-US" sz="1200" b="0" i="0" kern="1200" dirty="0">
                <a:solidFill>
                  <a:schemeClr val="tx1"/>
                </a:solidFill>
                <a:effectLst/>
                <a:latin typeface="+mn-lt"/>
                <a:ea typeface="+mn-ea"/>
                <a:cs typeface="+mn-cs"/>
              </a:rPr>
              <a:t>Like that bill, the consensus fishery management plan received enough votes from legislators to override the governor’s veto. The Chesapeake Bay Foundation supports the fishery management bill because we believe it offers the best chance at creating a plan that satisfies the diverse interests of environmentalists, watermen, oyster farmers, and seafood dealers.</a:t>
            </a:r>
          </a:p>
          <a:p>
            <a:r>
              <a:rPr lang="en-US" sz="1200" b="0" i="0" kern="1200" dirty="0">
                <a:solidFill>
                  <a:schemeClr val="tx1"/>
                </a:solidFill>
                <a:effectLst/>
                <a:latin typeface="+mn-lt"/>
                <a:ea typeface="+mn-ea"/>
                <a:cs typeface="+mn-cs"/>
              </a:rPr>
              <a:t>The General Assembly will not have a chance to override the veto until its next session begins in January 2020, unless a special session is called. By issuing the veto, the governor is setting aside a collaborative process that calls for using the latest science to identify sustainable oyster management tools.</a:t>
            </a:r>
          </a:p>
          <a:p>
            <a:r>
              <a:rPr lang="en-US" sz="1200" b="0" i="0" kern="1200" dirty="0">
                <a:solidFill>
                  <a:schemeClr val="tx1"/>
                </a:solidFill>
                <a:effectLst/>
                <a:latin typeface="+mn-lt"/>
                <a:ea typeface="+mn-ea"/>
                <a:cs typeface="+mn-cs"/>
              </a:rPr>
              <a:t>A new plan must be developed after the state’s new </a:t>
            </a:r>
            <a:r>
              <a:rPr lang="en-US" sz="1200" b="0" i="0" kern="1200" dirty="0">
                <a:solidFill>
                  <a:schemeClr val="tx1"/>
                </a:solidFill>
                <a:effectLst/>
                <a:latin typeface="+mn-lt"/>
                <a:ea typeface="+mn-ea"/>
                <a:cs typeface="+mn-cs"/>
                <a:hlinkClick r:id="rId5"/>
              </a:rPr>
              <a:t>oyster stock assessment</a:t>
            </a:r>
            <a:r>
              <a:rPr lang="en-US" sz="1200" b="0" i="0" kern="1200" dirty="0">
                <a:solidFill>
                  <a:schemeClr val="tx1"/>
                </a:solidFill>
                <a:effectLst/>
                <a:latin typeface="+mn-lt"/>
                <a:ea typeface="+mn-ea"/>
                <a:cs typeface="+mn-cs"/>
              </a:rPr>
              <a:t> determined the </a:t>
            </a:r>
            <a:r>
              <a:rPr lang="en-US" sz="1200" b="0" i="0" kern="1200" dirty="0">
                <a:solidFill>
                  <a:schemeClr val="tx1"/>
                </a:solidFill>
                <a:effectLst/>
                <a:latin typeface="+mn-lt"/>
                <a:ea typeface="+mn-ea"/>
                <a:cs typeface="+mn-cs"/>
                <a:hlinkClick r:id="rId6" tooltip="Eastern Oysters"/>
              </a:rPr>
              <a:t>oyster</a:t>
            </a:r>
            <a:r>
              <a:rPr lang="en-US" sz="1200" b="0" i="0" kern="1200" dirty="0">
                <a:solidFill>
                  <a:schemeClr val="tx1"/>
                </a:solidFill>
                <a:effectLst/>
                <a:latin typeface="+mn-lt"/>
                <a:ea typeface="+mn-ea"/>
                <a:cs typeface="+mn-cs"/>
              </a:rPr>
              <a:t> population in the Maryland portion of the Bay dropped from 600 million adult oysters in 1999 to 300 million in 2018. The assessment also found oysters in nearly half of the harvest areas in Maryland’s portion of the Bay were being overharvested.</a:t>
            </a:r>
          </a:p>
          <a:p>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Outlook: </a:t>
            </a:r>
            <a:r>
              <a:rPr lang="en-US" sz="1200" b="0" i="0" u="none" strike="noStrike" kern="1200" dirty="0">
                <a:solidFill>
                  <a:schemeClr val="tx1"/>
                </a:solidFill>
                <a:effectLst/>
                <a:latin typeface="+mn-lt"/>
                <a:ea typeface="+mn-ea"/>
                <a:cs typeface="+mn-cs"/>
              </a:rPr>
              <a:t>Uncertain – The (Democratic) General Assembly has largely been supportive of oyster fisheries protection legislation, however the consistent gubernatorial overrides in that arena may lead to some fatigue by even the staunchest allies.  The outlook will depend entirely on what the bill does. CBF is working with Chairman Pinsky to craft legislation, but the details are still pending.</a:t>
            </a:r>
            <a:endParaRPr lang="en-US" b="0" dirty="0">
              <a:effectLst/>
            </a:endParaRPr>
          </a:p>
          <a:p>
            <a:endParaRPr lang="en-US" b="1" dirty="0"/>
          </a:p>
        </p:txBody>
      </p:sp>
      <p:sp>
        <p:nvSpPr>
          <p:cNvPr id="4" name="Slide Number Placeholder 3"/>
          <p:cNvSpPr>
            <a:spLocks noGrp="1"/>
          </p:cNvSpPr>
          <p:nvPr>
            <p:ph type="sldNum" sz="quarter" idx="10"/>
          </p:nvPr>
        </p:nvSpPr>
        <p:spPr/>
        <p:txBody>
          <a:bodyPr/>
          <a:lstStyle/>
          <a:p>
            <a:fld id="{947D9FAA-B1ED-4797-A56C-A9A0094215D5}" type="slidenum">
              <a:rPr lang="en-US" smtClean="0"/>
              <a:t>15</a:t>
            </a:fld>
            <a:endParaRPr lang="en-US"/>
          </a:p>
        </p:txBody>
      </p:sp>
    </p:spTree>
    <p:extLst>
      <p:ext uri="{BB962C8B-B14F-4D97-AF65-F5344CB8AC3E}">
        <p14:creationId xmlns:p14="http://schemas.microsoft.com/office/powerpoint/2010/main" val="3128560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CUT FOR TIME</a:t>
            </a:r>
          </a:p>
          <a:p>
            <a:r>
              <a:rPr lang="en-US" dirty="0"/>
              <a:t>As have time: </a:t>
            </a:r>
          </a:p>
          <a:p>
            <a:pPr marL="0" indent="0">
              <a:buNone/>
            </a:pPr>
            <a:r>
              <a:rPr lang="en-US" dirty="0"/>
              <a:t>2 septic bills </a:t>
            </a:r>
          </a:p>
          <a:p>
            <a:pPr marL="0" indent="0">
              <a:buNone/>
            </a:pPr>
            <a:r>
              <a:rPr lang="en-US" dirty="0"/>
              <a:t>Veto overrides: </a:t>
            </a:r>
          </a:p>
          <a:p>
            <a:pPr marL="0" indent="0">
              <a:buNone/>
            </a:pPr>
            <a:r>
              <a:rPr lang="en-US" dirty="0"/>
              <a:t>Bikeways override</a:t>
            </a:r>
          </a:p>
          <a:p>
            <a:pPr marL="0" indent="0">
              <a:buNone/>
            </a:pPr>
            <a:r>
              <a:rPr lang="en-US" dirty="0"/>
              <a:t>2 person train crew</a:t>
            </a:r>
          </a:p>
          <a:p>
            <a:endParaRPr lang="en-US" dirty="0"/>
          </a:p>
        </p:txBody>
      </p:sp>
      <p:sp>
        <p:nvSpPr>
          <p:cNvPr id="4" name="Slide Number Placeholder 3"/>
          <p:cNvSpPr>
            <a:spLocks noGrp="1"/>
          </p:cNvSpPr>
          <p:nvPr>
            <p:ph type="sldNum" sz="quarter" idx="5"/>
          </p:nvPr>
        </p:nvSpPr>
        <p:spPr/>
        <p:txBody>
          <a:bodyPr/>
          <a:lstStyle/>
          <a:p>
            <a:fld id="{0E257598-3DF5-4AFD-B9A8-85CBAFC596CE}" type="slidenum">
              <a:rPr lang="en-US" smtClean="0"/>
              <a:t>16</a:t>
            </a:fld>
            <a:endParaRPr lang="en-US"/>
          </a:p>
        </p:txBody>
      </p:sp>
    </p:spTree>
    <p:extLst>
      <p:ext uri="{BB962C8B-B14F-4D97-AF65-F5344CB8AC3E}">
        <p14:creationId xmlns:p14="http://schemas.microsoft.com/office/powerpoint/2010/main" val="329626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57598-3DF5-4AFD-B9A8-85CBAFC596CE}" type="slidenum">
              <a:rPr lang="en-US" smtClean="0"/>
              <a:t>17</a:t>
            </a:fld>
            <a:endParaRPr lang="en-US"/>
          </a:p>
        </p:txBody>
      </p:sp>
    </p:spTree>
    <p:extLst>
      <p:ext uri="{BB962C8B-B14F-4D97-AF65-F5344CB8AC3E}">
        <p14:creationId xmlns:p14="http://schemas.microsoft.com/office/powerpoint/2010/main" val="3717620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D9FAA-B1ED-4797-A56C-A9A0094215D5}" type="slidenum">
              <a:rPr lang="en-US" smtClean="0"/>
              <a:t>3</a:t>
            </a:fld>
            <a:endParaRPr lang="en-US"/>
          </a:p>
        </p:txBody>
      </p:sp>
    </p:spTree>
    <p:extLst>
      <p:ext uri="{BB962C8B-B14F-4D97-AF65-F5344CB8AC3E}">
        <p14:creationId xmlns:p14="http://schemas.microsoft.com/office/powerpoint/2010/main" val="48344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D9FAA-B1ED-4797-A56C-A9A0094215D5}" type="slidenum">
              <a:rPr lang="en-US" smtClean="0"/>
              <a:t>4</a:t>
            </a:fld>
            <a:endParaRPr lang="en-US"/>
          </a:p>
        </p:txBody>
      </p:sp>
    </p:spTree>
    <p:extLst>
      <p:ext uri="{BB962C8B-B14F-4D97-AF65-F5344CB8AC3E}">
        <p14:creationId xmlns:p14="http://schemas.microsoft.com/office/powerpoint/2010/main" val="115457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 Funding the $2 billion MTA </a:t>
            </a:r>
            <a:r>
              <a:rPr lang="en-US" sz="1200" b="0" i="0" u="none" strike="noStrike" kern="1200" dirty="0" err="1">
                <a:solidFill>
                  <a:schemeClr val="tx1"/>
                </a:solidFill>
                <a:effectLst/>
                <a:latin typeface="+mn-lt"/>
                <a:ea typeface="+mn-ea"/>
                <a:cs typeface="+mn-cs"/>
              </a:rPr>
              <a:t>shortful</a:t>
            </a:r>
            <a:r>
              <a:rPr lang="en-US" sz="1200" b="0" i="0" u="none" strike="noStrike" kern="1200" dirty="0">
                <a:solidFill>
                  <a:schemeClr val="tx1"/>
                </a:solidFill>
                <a:effectLst/>
                <a:latin typeface="+mn-lt"/>
                <a:ea typeface="+mn-ea"/>
                <a:cs typeface="+mn-cs"/>
              </a:rPr>
              <a:t> and require MDOT to eliminate the backlog of repairs over the next six years.  Expand MARC.</a:t>
            </a:r>
            <a:endParaRPr lang="en-US" b="0" dirty="0">
              <a:effectLst/>
            </a:endParaRPr>
          </a:p>
          <a:p>
            <a:pPr rtl="0"/>
            <a:r>
              <a:rPr lang="en-US" sz="1200" b="1" i="0" u="none" strike="noStrike" kern="1200" dirty="0">
                <a:solidFill>
                  <a:schemeClr val="tx1"/>
                </a:solidFill>
                <a:effectLst/>
                <a:latin typeface="+mn-lt"/>
                <a:ea typeface="+mn-ea"/>
                <a:cs typeface="+mn-cs"/>
              </a:rPr>
              <a:t>Equity Implications: </a:t>
            </a:r>
            <a:r>
              <a:rPr lang="en-US" sz="1200" b="0" i="0" u="none" strike="noStrike" kern="1200" dirty="0">
                <a:solidFill>
                  <a:schemeClr val="tx1"/>
                </a:solidFill>
                <a:effectLst/>
                <a:latin typeface="+mn-lt"/>
                <a:ea typeface="+mn-ea"/>
                <a:cs typeface="+mn-cs"/>
              </a:rPr>
              <a:t>Electrification of transit, especially busses, would ease the diesel air pollution from buses that is especially concentrated in low income communities and communities of color.  Similarly, ridership is largely lower-income residents, whose exposure through riding the buses is higher. As a cap-and-invest program, TCI is an opportunity to direct funding to environmental justice communities, although there are risks that if not well crafted and well implemented, it could prove recessive.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0E257598-3DF5-4AFD-B9A8-85CBAFC596CE}" type="slidenum">
              <a:rPr lang="en-US" smtClean="0"/>
              <a:t>5</a:t>
            </a:fld>
            <a:endParaRPr lang="en-US"/>
          </a:p>
        </p:txBody>
      </p:sp>
    </p:spTree>
    <p:extLst>
      <p:ext uri="{BB962C8B-B14F-4D97-AF65-F5344CB8AC3E}">
        <p14:creationId xmlns:p14="http://schemas.microsoft.com/office/powerpoint/2010/main" val="1236041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cap="small" dirty="0">
                <a:solidFill>
                  <a:schemeClr val="tx1"/>
                </a:solidFill>
                <a:effectLst/>
                <a:latin typeface="+mn-lt"/>
                <a:ea typeface="+mn-ea"/>
                <a:cs typeface="+mn-cs"/>
              </a:rPr>
              <a:t>Ombudsman Enforcement: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Staff Lead: </a:t>
            </a:r>
            <a:r>
              <a:rPr lang="en-US" sz="1200" kern="1200" dirty="0">
                <a:solidFill>
                  <a:schemeClr val="tx1"/>
                </a:solidFill>
                <a:effectLst/>
                <a:latin typeface="+mn-lt"/>
                <a:ea typeface="+mn-ea"/>
                <a:cs typeface="+mn-cs"/>
              </a:rPr>
              <a:t>Kristen</a:t>
            </a:r>
          </a:p>
          <a:p>
            <a:r>
              <a:rPr lang="en-US" sz="1200" b="1" kern="1200" dirty="0">
                <a:solidFill>
                  <a:schemeClr val="tx1"/>
                </a:solidFill>
                <a:effectLst/>
                <a:latin typeface="+mn-lt"/>
                <a:ea typeface="+mn-ea"/>
                <a:cs typeface="+mn-cs"/>
              </a:rPr>
              <a:t>Sponsors: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Lierman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Elfreth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Likely Committee:</a:t>
            </a:r>
            <a:r>
              <a:rPr lang="en-US" sz="1200" kern="1200" dirty="0">
                <a:solidFill>
                  <a:schemeClr val="tx1"/>
                </a:solidFill>
                <a:effectLst/>
                <a:latin typeface="+mn-lt"/>
                <a:ea typeface="+mn-ea"/>
                <a:cs typeface="+mn-cs"/>
              </a:rPr>
              <a:t> APP/BAT</a:t>
            </a:r>
          </a:p>
          <a:p>
            <a:r>
              <a:rPr lang="en-US" sz="1200" b="1" kern="1200" dirty="0">
                <a:solidFill>
                  <a:schemeClr val="tx1"/>
                </a:solidFill>
                <a:effectLst/>
                <a:latin typeface="+mn-lt"/>
                <a:ea typeface="+mn-ea"/>
                <a:cs typeface="+mn-cs"/>
              </a:rPr>
              <a:t>Partners:</a:t>
            </a:r>
            <a:r>
              <a:rPr lang="en-US" sz="1200" kern="1200" dirty="0">
                <a:solidFill>
                  <a:schemeClr val="tx1"/>
                </a:solidFill>
                <a:effectLst/>
                <a:latin typeface="+mn-lt"/>
                <a:ea typeface="+mn-ea"/>
                <a:cs typeface="+mn-cs"/>
              </a:rPr>
              <a:t> Waterkeepers Chesapeake/Center for Progressive Reform/ Chesapeake Legal Alliance</a:t>
            </a:r>
          </a:p>
          <a:p>
            <a:r>
              <a:rPr lang="en-US" sz="1200" b="1" kern="1200" dirty="0">
                <a:solidFill>
                  <a:schemeClr val="tx1"/>
                </a:solidFill>
                <a:effectLst/>
                <a:latin typeface="+mn-lt"/>
                <a:ea typeface="+mn-ea"/>
                <a:cs typeface="+mn-cs"/>
              </a:rPr>
              <a:t>What bill does: </a:t>
            </a:r>
            <a:r>
              <a:rPr lang="en-US" sz="1200" kern="1200" dirty="0">
                <a:solidFill>
                  <a:schemeClr val="tx1"/>
                </a:solidFill>
                <a:effectLst/>
                <a:latin typeface="+mn-lt"/>
                <a:ea typeface="+mn-ea"/>
                <a:cs typeface="+mn-cs"/>
              </a:rPr>
              <a:t>Creates a ombudsman position in the Office of the Attorney General to aid in departmental transparency and enforcement in the Departments of Environment, Natural Resources, and Agriculture.</a:t>
            </a:r>
          </a:p>
          <a:p>
            <a:r>
              <a:rPr lang="en-US" sz="1200" b="1" kern="1200" dirty="0">
                <a:solidFill>
                  <a:schemeClr val="tx1"/>
                </a:solidFill>
                <a:effectLst/>
                <a:latin typeface="+mn-lt"/>
                <a:ea typeface="+mn-ea"/>
                <a:cs typeface="+mn-cs"/>
              </a:rPr>
              <a:t>Equity Implications: </a:t>
            </a:r>
            <a:r>
              <a:rPr lang="en-US" sz="1200" kern="1200" dirty="0">
                <a:solidFill>
                  <a:schemeClr val="tx1"/>
                </a:solidFill>
                <a:effectLst/>
                <a:latin typeface="+mn-lt"/>
                <a:ea typeface="+mn-ea"/>
                <a:cs typeface="+mn-cs"/>
              </a:rPr>
              <a:t>State agencies do not have the resources to adequately provide transparency to communities about the violations in their area, the permits that are being considered or which are extended or expired, and it is difficult for them to navigate the bureaucracy to make claims of environmental degradation from bad actors. This bill seeks to fix that, which will ensure that agencies are better able to serve disadvantaged communities.</a:t>
            </a:r>
          </a:p>
          <a:p>
            <a:endParaRPr lang="en-US" dirty="0"/>
          </a:p>
        </p:txBody>
      </p:sp>
      <p:sp>
        <p:nvSpPr>
          <p:cNvPr id="4" name="Slide Number Placeholder 3"/>
          <p:cNvSpPr>
            <a:spLocks noGrp="1"/>
          </p:cNvSpPr>
          <p:nvPr>
            <p:ph type="sldNum" sz="quarter" idx="5"/>
          </p:nvPr>
        </p:nvSpPr>
        <p:spPr/>
        <p:txBody>
          <a:bodyPr/>
          <a:lstStyle/>
          <a:p>
            <a:fld id="{0E257598-3DF5-4AFD-B9A8-85CBAFC596CE}" type="slidenum">
              <a:rPr lang="en-US" smtClean="0"/>
              <a:t>6</a:t>
            </a:fld>
            <a:endParaRPr lang="en-US"/>
          </a:p>
        </p:txBody>
      </p:sp>
    </p:spTree>
    <p:extLst>
      <p:ext uri="{BB962C8B-B14F-4D97-AF65-F5344CB8AC3E}">
        <p14:creationId xmlns:p14="http://schemas.microsoft.com/office/powerpoint/2010/main" val="3953897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What bill does: </a:t>
            </a:r>
            <a:r>
              <a:rPr lang="en-US" sz="1200" b="0" i="0" u="none" strike="noStrike" kern="1200" dirty="0">
                <a:solidFill>
                  <a:schemeClr val="tx1"/>
                </a:solidFill>
                <a:effectLst/>
                <a:latin typeface="+mn-lt"/>
                <a:ea typeface="+mn-ea"/>
                <a:cs typeface="+mn-cs"/>
              </a:rPr>
              <a:t>Seeks to update the 2016 Greenhouse Gas Reduction Act goals to reflect the current requirements outlined by the UN report on climate change. Additionally, it proposes changes to the Maryland Climate Commission to ensure efficacy and improving regulatory authority.</a:t>
            </a:r>
            <a:endParaRPr lang="en-US" b="0" dirty="0">
              <a:effectLst/>
            </a:endParaRPr>
          </a:p>
          <a:p>
            <a:pPr rtl="0"/>
            <a:r>
              <a:rPr lang="en-US" sz="1200" b="1" i="0" u="none" strike="noStrike" kern="1200" dirty="0">
                <a:solidFill>
                  <a:schemeClr val="tx1"/>
                </a:solidFill>
                <a:effectLst/>
                <a:latin typeface="+mn-lt"/>
                <a:ea typeface="+mn-ea"/>
                <a:cs typeface="+mn-cs"/>
              </a:rPr>
              <a:t>Equity implications: </a:t>
            </a:r>
            <a:r>
              <a:rPr lang="en-US" sz="1200" b="0" i="0" u="none" strike="noStrike" kern="1200" dirty="0">
                <a:solidFill>
                  <a:schemeClr val="tx1"/>
                </a:solidFill>
                <a:effectLst/>
                <a:latin typeface="+mn-lt"/>
                <a:ea typeface="+mn-ea"/>
                <a:cs typeface="+mn-cs"/>
              </a:rPr>
              <a:t>The current GGRA does not include protections for workers in transition from fossil fuel jobs into a clean economy, or provide any detail on how frontline and disadvantaged communities will see an equitable share of resources in such a transition.  Both of these pieces are necessary to ensure our reduced carbon state is also an improved justice state.</a:t>
            </a:r>
            <a:endParaRPr lang="en-US" b="0" dirty="0">
              <a:effectLst/>
            </a:endParaRPr>
          </a:p>
          <a:p>
            <a:pPr rtl="0"/>
            <a:r>
              <a:rPr lang="en-US" sz="1200" b="1" i="0" u="none" strike="noStrike" kern="1200" dirty="0">
                <a:solidFill>
                  <a:schemeClr val="tx1"/>
                </a:solidFill>
                <a:effectLst/>
                <a:latin typeface="+mn-lt"/>
                <a:ea typeface="+mn-ea"/>
                <a:cs typeface="+mn-cs"/>
              </a:rPr>
              <a:t>Outlook:</a:t>
            </a:r>
            <a:r>
              <a:rPr lang="en-US" sz="1200" b="0" i="0" u="none" strike="noStrike" kern="1200" dirty="0">
                <a:solidFill>
                  <a:schemeClr val="tx1"/>
                </a:solidFill>
                <a:effectLst/>
                <a:latin typeface="+mn-lt"/>
                <a:ea typeface="+mn-ea"/>
                <a:cs typeface="+mn-cs"/>
              </a:rPr>
              <a:t> Uncertain, since the issue is new, but it has the potential to be a high profile and signature issue of the session.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947D9FAA-B1ED-4797-A56C-A9A0094215D5}" type="slidenum">
              <a:rPr lang="en-US" smtClean="0"/>
              <a:t>7</a:t>
            </a:fld>
            <a:endParaRPr lang="en-US"/>
          </a:p>
        </p:txBody>
      </p:sp>
    </p:spTree>
    <p:extLst>
      <p:ext uri="{BB962C8B-B14F-4D97-AF65-F5344CB8AC3E}">
        <p14:creationId xmlns:p14="http://schemas.microsoft.com/office/powerpoint/2010/main" val="3570302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Among the populations impacted by remaining agricultural use of chlorpyrifos are migrant farm workers, who are likely exposed to the fruits and vegetables treated with the chemical and carrying it back on their shoes and clothing to their families, perpetuating additional negative health effects on already vulnerable populations.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0E257598-3DF5-4AFD-B9A8-85CBAFC596CE}" type="slidenum">
              <a:rPr lang="en-US" smtClean="0"/>
              <a:t>8</a:t>
            </a:fld>
            <a:endParaRPr lang="en-US"/>
          </a:p>
        </p:txBody>
      </p:sp>
    </p:spTree>
    <p:extLst>
      <p:ext uri="{BB962C8B-B14F-4D97-AF65-F5344CB8AC3E}">
        <p14:creationId xmlns:p14="http://schemas.microsoft.com/office/powerpoint/2010/main" val="1999004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What bill does: </a:t>
            </a:r>
            <a:r>
              <a:rPr lang="en-US" sz="1200" b="0" i="0" u="none" strike="noStrike" kern="1200" dirty="0">
                <a:solidFill>
                  <a:schemeClr val="tx1"/>
                </a:solidFill>
                <a:effectLst/>
                <a:latin typeface="+mn-lt"/>
                <a:ea typeface="+mn-ea"/>
                <a:cs typeface="+mn-cs"/>
              </a:rPr>
              <a:t>Sets a fee on carbon at the point of sale, with rebates for low-income residents. Revenue may be tied to education funding required by the </a:t>
            </a:r>
            <a:r>
              <a:rPr lang="en-US" sz="1200" b="0" i="0" u="none" strike="noStrike" kern="1200" dirty="0" err="1">
                <a:solidFill>
                  <a:schemeClr val="tx1"/>
                </a:solidFill>
                <a:effectLst/>
                <a:latin typeface="+mn-lt"/>
                <a:ea typeface="+mn-ea"/>
                <a:cs typeface="+mn-cs"/>
              </a:rPr>
              <a:t>Kirwin</a:t>
            </a:r>
            <a:r>
              <a:rPr lang="en-US" sz="1200" b="0" i="0" u="none" strike="noStrike" kern="1200" dirty="0">
                <a:solidFill>
                  <a:schemeClr val="tx1"/>
                </a:solidFill>
                <a:effectLst/>
                <a:latin typeface="+mn-lt"/>
                <a:ea typeface="+mn-ea"/>
                <a:cs typeface="+mn-cs"/>
              </a:rPr>
              <a:t> Commission.</a:t>
            </a:r>
            <a:endParaRPr lang="en-US" b="0" dirty="0">
              <a:effectLst/>
            </a:endParaRPr>
          </a:p>
          <a:p>
            <a:pPr rtl="0"/>
            <a:r>
              <a:rPr lang="en-US" sz="1200" b="1" i="0" u="none" strike="noStrike" kern="1200" dirty="0">
                <a:solidFill>
                  <a:schemeClr val="tx1"/>
                </a:solidFill>
                <a:effectLst/>
                <a:latin typeface="+mn-lt"/>
                <a:ea typeface="+mn-ea"/>
                <a:cs typeface="+mn-cs"/>
              </a:rPr>
              <a:t>Equity Implications: </a:t>
            </a:r>
            <a:r>
              <a:rPr lang="en-US" sz="1200" b="0" i="0" u="none" strike="noStrike" kern="1200" dirty="0">
                <a:solidFill>
                  <a:schemeClr val="tx1"/>
                </a:solidFill>
                <a:effectLst/>
                <a:latin typeface="+mn-lt"/>
                <a:ea typeface="+mn-ea"/>
                <a:cs typeface="+mn-cs"/>
              </a:rPr>
              <a:t>Low-income Marylanders would stand to receive rebate checks from the price on carbon of high-cost purchases of wealthier residents to offset additional costs. </a:t>
            </a:r>
            <a:br>
              <a:rPr lang="en-US" dirty="0"/>
            </a:br>
            <a:endParaRPr lang="en-US" dirty="0"/>
          </a:p>
        </p:txBody>
      </p:sp>
      <p:sp>
        <p:nvSpPr>
          <p:cNvPr id="4" name="Slide Number Placeholder 3"/>
          <p:cNvSpPr>
            <a:spLocks noGrp="1"/>
          </p:cNvSpPr>
          <p:nvPr>
            <p:ph type="sldNum" sz="quarter" idx="5"/>
          </p:nvPr>
        </p:nvSpPr>
        <p:spPr/>
        <p:txBody>
          <a:bodyPr/>
          <a:lstStyle/>
          <a:p>
            <a:fld id="{0E257598-3DF5-4AFD-B9A8-85CBAFC596CE}" type="slidenum">
              <a:rPr lang="en-US" smtClean="0"/>
              <a:t>9</a:t>
            </a:fld>
            <a:endParaRPr lang="en-US"/>
          </a:p>
        </p:txBody>
      </p:sp>
    </p:spTree>
    <p:extLst>
      <p:ext uri="{BB962C8B-B14F-4D97-AF65-F5344CB8AC3E}">
        <p14:creationId xmlns:p14="http://schemas.microsoft.com/office/powerpoint/2010/main" val="2998150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Sponsors</a:t>
            </a:r>
            <a:r>
              <a:rPr lang="en-US" sz="1200" b="0" i="0" u="none" strike="noStrike" kern="1200" dirty="0">
                <a:solidFill>
                  <a:schemeClr val="tx1"/>
                </a:solidFill>
                <a:effectLst/>
                <a:latin typeface="+mn-lt"/>
                <a:ea typeface="+mn-ea"/>
                <a:cs typeface="+mn-cs"/>
              </a:rPr>
              <a:t>: Davis/Uncertain</a:t>
            </a:r>
            <a:endParaRPr lang="en-US" b="0" dirty="0">
              <a:effectLst/>
            </a:endParaRPr>
          </a:p>
          <a:p>
            <a:pPr rtl="0"/>
            <a:r>
              <a:rPr lang="en-US" sz="1200" b="1" i="0" u="none" strike="noStrike" kern="1200" dirty="0">
                <a:solidFill>
                  <a:schemeClr val="tx1"/>
                </a:solidFill>
                <a:effectLst/>
                <a:latin typeface="+mn-lt"/>
                <a:ea typeface="+mn-ea"/>
                <a:cs typeface="+mn-cs"/>
              </a:rPr>
              <a:t>Committee</a:t>
            </a:r>
            <a:r>
              <a:rPr lang="en-US" sz="1200" b="0" i="0" u="none" strike="noStrike" kern="1200" dirty="0">
                <a:solidFill>
                  <a:schemeClr val="tx1"/>
                </a:solidFill>
                <a:effectLst/>
                <a:latin typeface="+mn-lt"/>
                <a:ea typeface="+mn-ea"/>
                <a:cs typeface="+mn-cs"/>
              </a:rPr>
              <a:t>: ECM/FIN</a:t>
            </a:r>
            <a:endParaRPr lang="en-US" b="0" dirty="0">
              <a:effectLst/>
            </a:endParaRPr>
          </a:p>
          <a:p>
            <a:pPr rtl="0"/>
            <a:r>
              <a:rPr lang="en-US" sz="1200" b="1" i="0" u="none" strike="noStrike" kern="1200" dirty="0">
                <a:solidFill>
                  <a:schemeClr val="tx1"/>
                </a:solidFill>
                <a:effectLst/>
                <a:latin typeface="+mn-lt"/>
                <a:ea typeface="+mn-ea"/>
                <a:cs typeface="+mn-cs"/>
              </a:rPr>
              <a:t>Partners</a:t>
            </a:r>
            <a:r>
              <a:rPr lang="en-US" sz="1200" b="0" i="0" u="none" strike="noStrike" kern="1200" dirty="0">
                <a:solidFill>
                  <a:schemeClr val="tx1"/>
                </a:solidFill>
                <a:effectLst/>
                <a:latin typeface="+mn-lt"/>
                <a:ea typeface="+mn-ea"/>
                <a:cs typeface="+mn-cs"/>
              </a:rPr>
              <a:t>: Clean Water Action, Sierra Club, CCAN</a:t>
            </a:r>
            <a:endParaRPr lang="en-US" b="0" dirty="0">
              <a:effectLst/>
            </a:endParaRPr>
          </a:p>
          <a:p>
            <a:pPr rtl="0"/>
            <a:r>
              <a:rPr lang="en-US" sz="1200" b="1" i="0" u="none" strike="noStrike" kern="1200" dirty="0">
                <a:solidFill>
                  <a:schemeClr val="tx1"/>
                </a:solidFill>
                <a:effectLst/>
                <a:latin typeface="+mn-lt"/>
                <a:ea typeface="+mn-ea"/>
                <a:cs typeface="+mn-cs"/>
              </a:rPr>
              <a:t>What bill does</a:t>
            </a:r>
            <a:r>
              <a:rPr lang="en-US" sz="1200" b="0" i="0" u="none" strike="noStrike" kern="1200" dirty="0">
                <a:solidFill>
                  <a:schemeClr val="tx1"/>
                </a:solidFill>
                <a:effectLst/>
                <a:latin typeface="+mn-lt"/>
                <a:ea typeface="+mn-ea"/>
                <a:cs typeface="+mn-cs"/>
              </a:rPr>
              <a:t>: Removes waste incineration as tier one qualified sources within Maryland’s Renewable Portfolio Standard.</a:t>
            </a:r>
            <a:endParaRPr lang="en-US" b="0" dirty="0">
              <a:effectLst/>
            </a:endParaRPr>
          </a:p>
          <a:p>
            <a:pPr rtl="0"/>
            <a:r>
              <a:rPr lang="en-US" sz="1200" b="1" i="0" u="none" strike="noStrike" kern="1200" dirty="0">
                <a:solidFill>
                  <a:schemeClr val="tx1"/>
                </a:solidFill>
                <a:effectLst/>
                <a:latin typeface="+mn-lt"/>
                <a:ea typeface="+mn-ea"/>
                <a:cs typeface="+mn-cs"/>
              </a:rPr>
              <a:t>Equity Implications: </a:t>
            </a:r>
            <a:r>
              <a:rPr lang="en-US" sz="1200" b="0" i="0" u="none" strike="noStrike" kern="1200" dirty="0">
                <a:solidFill>
                  <a:schemeClr val="tx1"/>
                </a:solidFill>
                <a:effectLst/>
                <a:latin typeface="+mn-lt"/>
                <a:ea typeface="+mn-ea"/>
                <a:cs typeface="+mn-cs"/>
              </a:rPr>
              <a:t>The BRESCO waste incinerator in Baltimore is linked to significant negative health impacts to disadvantaged communities surrounding it.  While removing the subsidy does not on its own force the facility to close, removing the state subsidy would allow the moneys to be spent on cleaner energy sources, and encourage the facilities to substantially improve their emissions standards to continue operating.  The potential improvement to the surrounding communities could be dramatic.</a:t>
            </a:r>
            <a:endParaRPr lang="en-US" b="0" dirty="0">
              <a:effectLst/>
            </a:endParaRPr>
          </a:p>
        </p:txBody>
      </p:sp>
      <p:sp>
        <p:nvSpPr>
          <p:cNvPr id="4" name="Slide Number Placeholder 3"/>
          <p:cNvSpPr>
            <a:spLocks noGrp="1"/>
          </p:cNvSpPr>
          <p:nvPr>
            <p:ph type="sldNum" sz="quarter" idx="5"/>
          </p:nvPr>
        </p:nvSpPr>
        <p:spPr/>
        <p:txBody>
          <a:bodyPr/>
          <a:lstStyle/>
          <a:p>
            <a:fld id="{0E257598-3DF5-4AFD-B9A8-85CBAFC596CE}" type="slidenum">
              <a:rPr lang="en-US" smtClean="0"/>
              <a:t>10</a:t>
            </a:fld>
            <a:endParaRPr lang="en-US"/>
          </a:p>
        </p:txBody>
      </p:sp>
    </p:spTree>
    <p:extLst>
      <p:ext uri="{BB962C8B-B14F-4D97-AF65-F5344CB8AC3E}">
        <p14:creationId xmlns:p14="http://schemas.microsoft.com/office/powerpoint/2010/main" val="195400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C6EA41-E3A7-4785-92D7-98D983894AF7}"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473AB-C6F5-4BFE-AC03-62C514BA9DF7}" type="slidenum">
              <a:rPr lang="en-US" smtClean="0"/>
              <a:t>‹#›</a:t>
            </a:fld>
            <a:endParaRPr lang="en-US"/>
          </a:p>
        </p:txBody>
      </p:sp>
    </p:spTree>
    <p:extLst>
      <p:ext uri="{BB962C8B-B14F-4D97-AF65-F5344CB8AC3E}">
        <p14:creationId xmlns:p14="http://schemas.microsoft.com/office/powerpoint/2010/main" val="988524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C6EA41-E3A7-4785-92D7-98D983894AF7}"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473AB-C6F5-4BFE-AC03-62C514BA9DF7}" type="slidenum">
              <a:rPr lang="en-US" smtClean="0"/>
              <a:t>‹#›</a:t>
            </a:fld>
            <a:endParaRPr lang="en-US"/>
          </a:p>
        </p:txBody>
      </p:sp>
    </p:spTree>
    <p:extLst>
      <p:ext uri="{BB962C8B-B14F-4D97-AF65-F5344CB8AC3E}">
        <p14:creationId xmlns:p14="http://schemas.microsoft.com/office/powerpoint/2010/main" val="1540262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C6EA41-E3A7-4785-92D7-98D983894AF7}"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473AB-C6F5-4BFE-AC03-62C514BA9DF7}" type="slidenum">
              <a:rPr lang="en-US" smtClean="0"/>
              <a:t>‹#›</a:t>
            </a:fld>
            <a:endParaRPr lang="en-US"/>
          </a:p>
        </p:txBody>
      </p:sp>
    </p:spTree>
    <p:extLst>
      <p:ext uri="{BB962C8B-B14F-4D97-AF65-F5344CB8AC3E}">
        <p14:creationId xmlns:p14="http://schemas.microsoft.com/office/powerpoint/2010/main" val="211196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C6EA41-E3A7-4785-92D7-98D983894AF7}"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473AB-C6F5-4BFE-AC03-62C514BA9DF7}" type="slidenum">
              <a:rPr lang="en-US" smtClean="0"/>
              <a:t>‹#›</a:t>
            </a:fld>
            <a:endParaRPr lang="en-US"/>
          </a:p>
        </p:txBody>
      </p:sp>
    </p:spTree>
    <p:extLst>
      <p:ext uri="{BB962C8B-B14F-4D97-AF65-F5344CB8AC3E}">
        <p14:creationId xmlns:p14="http://schemas.microsoft.com/office/powerpoint/2010/main" val="9704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C6EA41-E3A7-4785-92D7-98D983894AF7}"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473AB-C6F5-4BFE-AC03-62C514BA9DF7}" type="slidenum">
              <a:rPr lang="en-US" smtClean="0"/>
              <a:t>‹#›</a:t>
            </a:fld>
            <a:endParaRPr lang="en-US"/>
          </a:p>
        </p:txBody>
      </p:sp>
    </p:spTree>
    <p:extLst>
      <p:ext uri="{BB962C8B-B14F-4D97-AF65-F5344CB8AC3E}">
        <p14:creationId xmlns:p14="http://schemas.microsoft.com/office/powerpoint/2010/main" val="173619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C6EA41-E3A7-4785-92D7-98D983894AF7}"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473AB-C6F5-4BFE-AC03-62C514BA9DF7}" type="slidenum">
              <a:rPr lang="en-US" smtClean="0"/>
              <a:t>‹#›</a:t>
            </a:fld>
            <a:endParaRPr lang="en-US"/>
          </a:p>
        </p:txBody>
      </p:sp>
    </p:spTree>
    <p:extLst>
      <p:ext uri="{BB962C8B-B14F-4D97-AF65-F5344CB8AC3E}">
        <p14:creationId xmlns:p14="http://schemas.microsoft.com/office/powerpoint/2010/main" val="203774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C6EA41-E3A7-4785-92D7-98D983894AF7}" type="datetimeFigureOut">
              <a:rPr lang="en-US" smtClean="0"/>
              <a:t>12/17/2019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1473AB-C6F5-4BFE-AC03-62C514BA9DF7}" type="slidenum">
              <a:rPr lang="en-US" smtClean="0"/>
              <a:t>‹#›</a:t>
            </a:fld>
            <a:endParaRPr lang="en-US"/>
          </a:p>
        </p:txBody>
      </p:sp>
    </p:spTree>
    <p:extLst>
      <p:ext uri="{BB962C8B-B14F-4D97-AF65-F5344CB8AC3E}">
        <p14:creationId xmlns:p14="http://schemas.microsoft.com/office/powerpoint/2010/main" val="246488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C6EA41-E3A7-4785-92D7-98D983894AF7}" type="datetimeFigureOut">
              <a:rPr lang="en-US" smtClean="0"/>
              <a:t>12/17/2019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1473AB-C6F5-4BFE-AC03-62C514BA9DF7}" type="slidenum">
              <a:rPr lang="en-US" smtClean="0"/>
              <a:t>‹#›</a:t>
            </a:fld>
            <a:endParaRPr lang="en-US"/>
          </a:p>
        </p:txBody>
      </p:sp>
    </p:spTree>
    <p:extLst>
      <p:ext uri="{BB962C8B-B14F-4D97-AF65-F5344CB8AC3E}">
        <p14:creationId xmlns:p14="http://schemas.microsoft.com/office/powerpoint/2010/main" val="1169589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6EA41-E3A7-4785-92D7-98D983894AF7}" type="datetimeFigureOut">
              <a:rPr lang="en-US" smtClean="0"/>
              <a:t>12/17/2019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1473AB-C6F5-4BFE-AC03-62C514BA9DF7}" type="slidenum">
              <a:rPr lang="en-US" smtClean="0"/>
              <a:t>‹#›</a:t>
            </a:fld>
            <a:endParaRPr lang="en-US"/>
          </a:p>
        </p:txBody>
      </p:sp>
    </p:spTree>
    <p:extLst>
      <p:ext uri="{BB962C8B-B14F-4D97-AF65-F5344CB8AC3E}">
        <p14:creationId xmlns:p14="http://schemas.microsoft.com/office/powerpoint/2010/main" val="152606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C6EA41-E3A7-4785-92D7-98D983894AF7}"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473AB-C6F5-4BFE-AC03-62C514BA9DF7}" type="slidenum">
              <a:rPr lang="en-US" smtClean="0"/>
              <a:t>‹#›</a:t>
            </a:fld>
            <a:endParaRPr lang="en-US"/>
          </a:p>
        </p:txBody>
      </p:sp>
    </p:spTree>
    <p:extLst>
      <p:ext uri="{BB962C8B-B14F-4D97-AF65-F5344CB8AC3E}">
        <p14:creationId xmlns:p14="http://schemas.microsoft.com/office/powerpoint/2010/main" val="409647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C6EA41-E3A7-4785-92D7-98D983894AF7}"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473AB-C6F5-4BFE-AC03-62C514BA9DF7}" type="slidenum">
              <a:rPr lang="en-US" smtClean="0"/>
              <a:t>‹#›</a:t>
            </a:fld>
            <a:endParaRPr lang="en-US"/>
          </a:p>
        </p:txBody>
      </p:sp>
    </p:spTree>
    <p:extLst>
      <p:ext uri="{BB962C8B-B14F-4D97-AF65-F5344CB8AC3E}">
        <p14:creationId xmlns:p14="http://schemas.microsoft.com/office/powerpoint/2010/main" val="308112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6EA41-E3A7-4785-92D7-98D983894AF7}" type="datetimeFigureOut">
              <a:rPr lang="en-US" smtClean="0"/>
              <a:t>12/17/2019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473AB-C6F5-4BFE-AC03-62C514BA9DF7}" type="slidenum">
              <a:rPr lang="en-US" smtClean="0"/>
              <a:t>‹#›</a:t>
            </a:fld>
            <a:endParaRPr lang="en-US"/>
          </a:p>
        </p:txBody>
      </p:sp>
    </p:spTree>
    <p:extLst>
      <p:ext uri="{BB962C8B-B14F-4D97-AF65-F5344CB8AC3E}">
        <p14:creationId xmlns:p14="http://schemas.microsoft.com/office/powerpoint/2010/main" val="1163684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Balexandro@mdlcv.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A6B626-B83A-43FE-B6F4-7F00E7E7370B}"/>
              </a:ext>
            </a:extLst>
          </p:cNvPr>
          <p:cNvPicPr>
            <a:picLocks noChangeAspect="1"/>
          </p:cNvPicPr>
          <p:nvPr/>
        </p:nvPicPr>
        <p:blipFill>
          <a:blip r:embed="rId3"/>
          <a:stretch>
            <a:fillRect/>
          </a:stretch>
        </p:blipFill>
        <p:spPr>
          <a:xfrm>
            <a:off x="-9563" y="-1859280"/>
            <a:ext cx="9179568" cy="8686800"/>
          </a:xfrm>
          <a:prstGeom prst="rect">
            <a:avLst/>
          </a:prstGeom>
        </p:spPr>
      </p:pic>
      <p:sp>
        <p:nvSpPr>
          <p:cNvPr id="3" name="Content Placeholder 2"/>
          <p:cNvSpPr>
            <a:spLocks noGrp="1"/>
          </p:cNvSpPr>
          <p:nvPr>
            <p:ph idx="1"/>
          </p:nvPr>
        </p:nvSpPr>
        <p:spPr>
          <a:xfrm>
            <a:off x="453389" y="4343400"/>
            <a:ext cx="8229600" cy="2484120"/>
          </a:xfrm>
        </p:spPr>
        <p:txBody>
          <a:bodyPr/>
          <a:lstStyle/>
          <a:p>
            <a:pPr marL="0" indent="0">
              <a:buNone/>
            </a:pPr>
            <a:endParaRPr lang="en-US" dirty="0"/>
          </a:p>
        </p:txBody>
      </p:sp>
      <p:pic>
        <p:nvPicPr>
          <p:cNvPr id="5" name="Picture 2" descr="Image result for maryland lcv"/>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2514600"/>
            <a:ext cx="1718234" cy="17182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38400" y="2865885"/>
            <a:ext cx="6705600" cy="1015663"/>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b="1" dirty="0">
                <a:latin typeface="Verdana" panose="020B0604030504040204" pitchFamily="34" charset="0"/>
                <a:ea typeface="Verdana" panose="020B0604030504040204" pitchFamily="34" charset="0"/>
                <a:cs typeface="Verdana" panose="020B0604030504040204" pitchFamily="34" charset="0"/>
              </a:rPr>
              <a:t>Maryland LCV</a:t>
            </a:r>
          </a:p>
          <a:p>
            <a:r>
              <a:rPr lang="en-US" sz="2400" dirty="0">
                <a:latin typeface="Verdana" panose="020B0604030504040204" pitchFamily="34" charset="0"/>
                <a:ea typeface="Verdana" panose="020B0604030504040204" pitchFamily="34" charset="0"/>
                <a:cs typeface="Verdana" panose="020B0604030504040204" pitchFamily="34" charset="0"/>
              </a:rPr>
              <a:t>The Political Voice of the Environment</a:t>
            </a:r>
          </a:p>
        </p:txBody>
      </p:sp>
      <p:sp>
        <p:nvSpPr>
          <p:cNvPr id="7" name="TextBox 6"/>
          <p:cNvSpPr txBox="1"/>
          <p:nvPr/>
        </p:nvSpPr>
        <p:spPr>
          <a:xfrm>
            <a:off x="1055368" y="4549140"/>
            <a:ext cx="7025641" cy="1384995"/>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dirty="0"/>
              <a:t> maximizing participation</a:t>
            </a:r>
          </a:p>
          <a:p>
            <a:pPr algn="ctr"/>
            <a:r>
              <a:rPr lang="en-US" sz="3600" dirty="0"/>
              <a:t>build strength and power </a:t>
            </a:r>
          </a:p>
          <a:p>
            <a:pPr algn="ctr"/>
            <a:r>
              <a:rPr lang="en-US" sz="2400" dirty="0"/>
              <a:t>of conservation-minded voters</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tle 3"/>
          <p:cNvSpPr>
            <a:spLocks noGrp="1"/>
          </p:cNvSpPr>
          <p:nvPr>
            <p:ph type="title"/>
          </p:nvPr>
        </p:nvSpPr>
        <p:spPr>
          <a:xfrm>
            <a:off x="645757" y="-1524000"/>
            <a:ext cx="8229600" cy="1143000"/>
          </a:xfrm>
        </p:spPr>
        <p:txBody>
          <a:bodyPr/>
          <a:lstStyle/>
          <a:p>
            <a:endParaRPr lang="en-US" dirty="0"/>
          </a:p>
        </p:txBody>
      </p:sp>
    </p:spTree>
    <p:extLst>
      <p:ext uri="{BB962C8B-B14F-4D97-AF65-F5344CB8AC3E}">
        <p14:creationId xmlns:p14="http://schemas.microsoft.com/office/powerpoint/2010/main" val="185525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andscape tree horizon cloud black and white architecture sky fog sunrise sunset mist sunlight air steam morning highway building old dawn atmosphere home smoke dusk environment evening chimney factory industry rest savanna plain power plant current clouds smog loneliness toxic germany protest pollution duisburg rhine carbon mining exhaust evening sky environmental protection industrial plant phenomenon disposal ruhr area meteorological phenomenon nature and environment atmosphere of earth computer wallpaper kamp athens">
            <a:extLst>
              <a:ext uri="{FF2B5EF4-FFF2-40B4-BE49-F238E27FC236}">
                <a16:creationId xmlns:a16="http://schemas.microsoft.com/office/drawing/2014/main" id="{09E6B121-9635-4695-BC07-D26841105CEB}"/>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5100" r="25757"/>
          <a:stretch/>
        </p:blipFill>
        <p:spPr bwMode="auto">
          <a:xfrm>
            <a:off x="0" y="0"/>
            <a:ext cx="9296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4B28AD8-4C0A-4A54-B9E5-B3A1D8F6DD87}"/>
              </a:ext>
            </a:extLst>
          </p:cNvPr>
          <p:cNvSpPr>
            <a:spLocks noGrp="1"/>
          </p:cNvSpPr>
          <p:nvPr>
            <p:ph type="title"/>
          </p:nvPr>
        </p:nvSpPr>
        <p:spPr/>
        <p:txBody>
          <a:bodyPr>
            <a:normAutofit/>
          </a:bodyPr>
          <a:lstStyle/>
          <a:p>
            <a:endParaRPr lang="en-US" dirty="0"/>
          </a:p>
        </p:txBody>
      </p:sp>
      <p:sp>
        <p:nvSpPr>
          <p:cNvPr id="3" name="Content Placeholder 2">
            <a:extLst>
              <a:ext uri="{FF2B5EF4-FFF2-40B4-BE49-F238E27FC236}">
                <a16:creationId xmlns:a16="http://schemas.microsoft.com/office/drawing/2014/main" id="{3974CECE-B28A-41E8-92F7-5A6645F23AFC}"/>
              </a:ext>
            </a:extLst>
          </p:cNvPr>
          <p:cNvSpPr>
            <a:spLocks noGrp="1"/>
          </p:cNvSpPr>
          <p:nvPr>
            <p:ph idx="1"/>
          </p:nvPr>
        </p:nvSpPr>
        <p:spPr/>
        <p:txBody>
          <a:bodyPr/>
          <a:lstStyle/>
          <a:p>
            <a:pPr marL="0" indent="0">
              <a:buNone/>
            </a:pPr>
            <a:endParaRPr lang="en-US" dirty="0"/>
          </a:p>
        </p:txBody>
      </p:sp>
      <p:sp>
        <p:nvSpPr>
          <p:cNvPr id="8" name="TextBox 7">
            <a:extLst>
              <a:ext uri="{FF2B5EF4-FFF2-40B4-BE49-F238E27FC236}">
                <a16:creationId xmlns:a16="http://schemas.microsoft.com/office/drawing/2014/main" id="{ED24E830-F179-4FF7-BBFB-03C8D1E94888}"/>
              </a:ext>
            </a:extLst>
          </p:cNvPr>
          <p:cNvSpPr txBox="1"/>
          <p:nvPr/>
        </p:nvSpPr>
        <p:spPr>
          <a:xfrm>
            <a:off x="15240" y="274638"/>
            <a:ext cx="4591050" cy="1754326"/>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a:r>
              <a:rPr lang="en-US" sz="3600" dirty="0">
                <a:latin typeface="Verdana" panose="020B0604030504040204" pitchFamily="34" charset="0"/>
                <a:ea typeface="Verdana" panose="020B0604030504040204" pitchFamily="34" charset="0"/>
                <a:cs typeface="Verdana" panose="020B0604030504040204" pitchFamily="34" charset="0"/>
              </a:rPr>
              <a:t>Renewable Portfolio Standard </a:t>
            </a:r>
            <a:br>
              <a:rPr lang="en-US" sz="3600" dirty="0">
                <a:latin typeface="Verdana" panose="020B0604030504040204" pitchFamily="34" charset="0"/>
                <a:ea typeface="Verdana" panose="020B0604030504040204" pitchFamily="34" charset="0"/>
                <a:cs typeface="Verdana" panose="020B0604030504040204" pitchFamily="34" charset="0"/>
              </a:rPr>
            </a:br>
            <a:r>
              <a:rPr lang="en-US" sz="3600" dirty="0">
                <a:latin typeface="Verdana" panose="020B0604030504040204" pitchFamily="34" charset="0"/>
                <a:ea typeface="Verdana" panose="020B0604030504040204" pitchFamily="34" charset="0"/>
                <a:cs typeface="Verdana" panose="020B0604030504040204" pitchFamily="34" charset="0"/>
              </a:rPr>
              <a:t>Clean Up</a:t>
            </a:r>
          </a:p>
        </p:txBody>
      </p:sp>
    </p:spTree>
    <p:extLst>
      <p:ext uri="{BB962C8B-B14F-4D97-AF65-F5344CB8AC3E}">
        <p14:creationId xmlns:p14="http://schemas.microsoft.com/office/powerpoint/2010/main" val="211964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44A3-6A24-4913-AFCA-B0BB136D9499}"/>
              </a:ext>
            </a:extLst>
          </p:cNvPr>
          <p:cNvSpPr>
            <a:spLocks noGrp="1"/>
          </p:cNvSpPr>
          <p:nvPr>
            <p:ph type="title"/>
          </p:nvPr>
        </p:nvSpPr>
        <p:spPr>
          <a:xfrm>
            <a:off x="324852" y="5091762"/>
            <a:ext cx="5875644" cy="1264588"/>
          </a:xfrm>
        </p:spPr>
        <p:txBody>
          <a:bodyPr vert="horz" lIns="91440" tIns="45720" rIns="91440" bIns="45720" rtlCol="0" anchor="ctr">
            <a:normAutofit/>
          </a:bodyPr>
          <a:lstStyle/>
          <a:p>
            <a:pPr algn="r">
              <a:lnSpc>
                <a:spcPct val="90000"/>
              </a:lnSpc>
            </a:pPr>
            <a:r>
              <a:rPr lang="en-US" sz="6000"/>
              <a:t>Coal phase out</a:t>
            </a:r>
          </a:p>
        </p:txBody>
      </p:sp>
      <p:pic>
        <p:nvPicPr>
          <p:cNvPr id="5" name="Content Placeholder 4">
            <a:extLst>
              <a:ext uri="{FF2B5EF4-FFF2-40B4-BE49-F238E27FC236}">
                <a16:creationId xmlns:a16="http://schemas.microsoft.com/office/drawing/2014/main" id="{5F306C25-93C7-490F-BA45-90344FD36FEA}"/>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29102" b="4232"/>
          <a:stretch/>
        </p:blipFill>
        <p:spPr>
          <a:xfrm>
            <a:off x="-2987" y="10"/>
            <a:ext cx="9143999" cy="4571990"/>
          </a:xfrm>
          <a:prstGeom prst="rect">
            <a:avLst/>
          </a:prstGeom>
        </p:spPr>
      </p:pic>
      <p:cxnSp>
        <p:nvCxnSpPr>
          <p:cNvPr id="10" name="Straight Connector 9">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71905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William A. Jones III building on Joint Base Andrews, Md., is a Leadership in Energy and Environmental Design certified building. It features approximately 48,000 square feet of environmentally friendly green roof space. (U.S. Air Force photo by Airman 1st Class Rustie Kramer)">
            <a:extLst>
              <a:ext uri="{FF2B5EF4-FFF2-40B4-BE49-F238E27FC236}">
                <a16:creationId xmlns:a16="http://schemas.microsoft.com/office/drawing/2014/main" id="{814A31BA-9C2A-48A8-A7B0-D494D1C7B32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a:ext>
            </a:extLst>
          </a:blip>
          <a:srcRect l="10526" r="5808"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082" y="425025"/>
            <a:ext cx="5673882" cy="1200329"/>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a:r>
              <a:rPr lang="en-US" sz="3600" dirty="0">
                <a:latin typeface="Verdana" panose="020B0604030504040204" pitchFamily="34" charset="0"/>
                <a:ea typeface="Verdana" panose="020B0604030504040204" pitchFamily="34" charset="0"/>
                <a:cs typeface="Verdana" panose="020B0604030504040204" pitchFamily="34" charset="0"/>
              </a:rPr>
              <a:t>Building Code and Regulations </a:t>
            </a:r>
          </a:p>
        </p:txBody>
      </p:sp>
      <p:sp>
        <p:nvSpPr>
          <p:cNvPr id="6" name="TextBox 5"/>
          <p:cNvSpPr txBox="1"/>
          <p:nvPr/>
        </p:nvSpPr>
        <p:spPr>
          <a:xfrm>
            <a:off x="1981180" y="5029200"/>
            <a:ext cx="7162800" cy="156966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3 bills: </a:t>
            </a:r>
          </a:p>
          <a:p>
            <a:pPr marL="457200" indent="-457200">
              <a:buFont typeface="+mj-lt"/>
              <a:buAutoNum type="arabicPeriod"/>
            </a:pPr>
            <a:r>
              <a:rPr lang="en-US" sz="2400" dirty="0">
                <a:latin typeface="Verdana" panose="020B0604030504040204" pitchFamily="34" charset="0"/>
                <a:ea typeface="Verdana" panose="020B0604030504040204" pitchFamily="34" charset="0"/>
                <a:cs typeface="Verdana" panose="020B0604030504040204" pitchFamily="34" charset="0"/>
              </a:rPr>
              <a:t>Changes zoning restrictions near transit </a:t>
            </a:r>
          </a:p>
          <a:p>
            <a:pPr marL="457200" indent="-457200">
              <a:buFont typeface="+mj-lt"/>
              <a:buAutoNum type="arabicPeriod"/>
            </a:pPr>
            <a:r>
              <a:rPr lang="en-US" sz="2400" dirty="0">
                <a:latin typeface="Verdana" panose="020B0604030504040204" pitchFamily="34" charset="0"/>
                <a:ea typeface="Verdana" panose="020B0604030504040204" pitchFamily="34" charset="0"/>
                <a:cs typeface="Verdana" panose="020B0604030504040204" pitchFamily="34" charset="0"/>
              </a:rPr>
              <a:t>Encourage carbon-neutral construction</a:t>
            </a:r>
          </a:p>
          <a:p>
            <a:pPr marL="457200" indent="-457200">
              <a:buFont typeface="+mj-lt"/>
              <a:buAutoNum type="arabicPeriod"/>
            </a:pPr>
            <a:r>
              <a:rPr lang="en-US" sz="2400" dirty="0">
                <a:latin typeface="Verdana" panose="020B0604030504040204" pitchFamily="34" charset="0"/>
                <a:ea typeface="Verdana" panose="020B0604030504040204" pitchFamily="34" charset="0"/>
                <a:cs typeface="Verdana" panose="020B0604030504040204" pitchFamily="34" charset="0"/>
              </a:rPr>
              <a:t>Encourage carbon-neutral renovations</a:t>
            </a:r>
          </a:p>
        </p:txBody>
      </p:sp>
    </p:spTree>
    <p:extLst>
      <p:ext uri="{BB962C8B-B14F-4D97-AF65-F5344CB8AC3E}">
        <p14:creationId xmlns:p14="http://schemas.microsoft.com/office/powerpoint/2010/main" val="1823924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ive.staticflickr.com/8439/7972295394_b16b45afae_b.jpg">
            <a:extLst>
              <a:ext uri="{FF2B5EF4-FFF2-40B4-BE49-F238E27FC236}">
                <a16:creationId xmlns:a16="http://schemas.microsoft.com/office/drawing/2014/main" id="{7F8CCDED-F5F2-4683-8093-63CB92E3A256}"/>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8648" r="2708"/>
          <a:stretch/>
        </p:blipFill>
        <p:spPr bwMode="auto">
          <a:xfrm>
            <a:off x="2306" y="10"/>
            <a:ext cx="9141694"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2758A3-F9C5-4611-AAB7-45B447F8F9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C8298C-A1C9-4D84-90B6-9CB28511C8B4}"/>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22425B86-8A85-4960-8B56-44CEF0D40B14}"/>
              </a:ext>
            </a:extLst>
          </p:cNvPr>
          <p:cNvSpPr txBox="1"/>
          <p:nvPr/>
        </p:nvSpPr>
        <p:spPr>
          <a:xfrm>
            <a:off x="-35082" y="425025"/>
            <a:ext cx="5902482" cy="769441"/>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a:r>
              <a:rPr lang="en-US" sz="4400" dirty="0">
                <a:solidFill>
                  <a:schemeClr val="bg1"/>
                </a:solidFill>
              </a:rPr>
              <a:t>Solar Siting</a:t>
            </a:r>
            <a:endParaRPr lang="en-US" sz="4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07947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farm5.staticflickr.com/4718/38957724155_6176e0b3c7_b.jpg">
            <a:extLst>
              <a:ext uri="{FF2B5EF4-FFF2-40B4-BE49-F238E27FC236}">
                <a16:creationId xmlns:a16="http://schemas.microsoft.com/office/drawing/2014/main" id="{B262719B-CE0C-42AD-BC61-C0AE47C878D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4077" y="-91440"/>
            <a:ext cx="10633317" cy="70408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2574F30-4D0B-4807-8EFF-726B65990F85}"/>
              </a:ext>
            </a:extLst>
          </p:cNvPr>
          <p:cNvSpPr>
            <a:spLocks noGrp="1"/>
          </p:cNvSpPr>
          <p:nvPr>
            <p:ph type="title"/>
          </p:nvPr>
        </p:nvSpPr>
        <p:spPr/>
        <p:txBody>
          <a:bodyPr>
            <a:normAutofit/>
          </a:bodyPr>
          <a:lstStyle/>
          <a:p>
            <a:endParaRPr lang="en-US" sz="4800" dirty="0">
              <a:solidFill>
                <a:schemeClr val="bg1"/>
              </a:solidFill>
            </a:endParaRPr>
          </a:p>
        </p:txBody>
      </p:sp>
      <p:sp>
        <p:nvSpPr>
          <p:cNvPr id="3" name="Content Placeholder 2">
            <a:extLst>
              <a:ext uri="{FF2B5EF4-FFF2-40B4-BE49-F238E27FC236}">
                <a16:creationId xmlns:a16="http://schemas.microsoft.com/office/drawing/2014/main" id="{9F6990BC-DAF2-48A6-BC08-EB0357ECFECD}"/>
              </a:ext>
            </a:extLst>
          </p:cNvPr>
          <p:cNvSpPr>
            <a:spLocks noGrp="1"/>
          </p:cNvSpPr>
          <p:nvPr>
            <p:ph idx="1"/>
          </p:nvPr>
        </p:nvSpPr>
        <p:spPr/>
        <p:txBody>
          <a:bodyPr/>
          <a:lstStyle/>
          <a:p>
            <a:endParaRPr lang="en-US" dirty="0"/>
          </a:p>
        </p:txBody>
      </p:sp>
      <p:sp>
        <p:nvSpPr>
          <p:cNvPr id="6" name="TextBox 5">
            <a:extLst>
              <a:ext uri="{FF2B5EF4-FFF2-40B4-BE49-F238E27FC236}">
                <a16:creationId xmlns:a16="http://schemas.microsoft.com/office/drawing/2014/main" id="{CAE438D5-8722-4112-9323-5C80CEBB009A}"/>
              </a:ext>
            </a:extLst>
          </p:cNvPr>
          <p:cNvSpPr txBox="1"/>
          <p:nvPr/>
        </p:nvSpPr>
        <p:spPr>
          <a:xfrm>
            <a:off x="-35082" y="425025"/>
            <a:ext cx="5902482" cy="769441"/>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a:r>
              <a:rPr lang="en-US" sz="4400" dirty="0">
                <a:solidFill>
                  <a:schemeClr val="bg1"/>
                </a:solidFill>
              </a:rPr>
              <a:t>Fossil Fuel Infrastructure </a:t>
            </a:r>
            <a:endParaRPr lang="en-US" sz="4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97416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yster Clump 20x30.jpg"/>
          <p:cNvPicPr>
            <a:picLocks noChangeAspect="1" noChangeArrowheads="1"/>
          </p:cNvPicPr>
          <p:nvPr/>
        </p:nvPicPr>
        <p:blipFill rotWithShape="1">
          <a:blip r:embed="rId3">
            <a:extLst>
              <a:ext uri="{28A0092B-C50C-407E-A947-70E740481C1C}">
                <a14:useLocalDpi xmlns:a14="http://schemas.microsoft.com/office/drawing/2010/main"/>
              </a:ext>
            </a:extLst>
          </a:blip>
          <a:srcRect r="10655"/>
          <a:stretch/>
        </p:blipFill>
        <p:spPr bwMode="auto">
          <a:xfrm>
            <a:off x="0" y="0"/>
            <a:ext cx="9144000" cy="68656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dirty="0"/>
              <a:t>Veto override</a:t>
            </a:r>
          </a:p>
        </p:txBody>
      </p:sp>
      <p:sp>
        <p:nvSpPr>
          <p:cNvPr id="6" name="TextBox 5">
            <a:extLst>
              <a:ext uri="{FF2B5EF4-FFF2-40B4-BE49-F238E27FC236}">
                <a16:creationId xmlns:a16="http://schemas.microsoft.com/office/drawing/2014/main" id="{B247D48D-708C-4934-8353-B00FC64548BB}"/>
              </a:ext>
            </a:extLst>
          </p:cNvPr>
          <p:cNvSpPr txBox="1"/>
          <p:nvPr/>
        </p:nvSpPr>
        <p:spPr>
          <a:xfrm>
            <a:off x="-35082" y="425025"/>
            <a:ext cx="5902482" cy="769441"/>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a:r>
              <a:rPr lang="en-US" sz="4400" dirty="0">
                <a:solidFill>
                  <a:schemeClr val="bg1"/>
                </a:solidFill>
              </a:rPr>
              <a:t>Protecting Oysters</a:t>
            </a:r>
          </a:p>
        </p:txBody>
      </p:sp>
    </p:spTree>
    <p:extLst>
      <p:ext uri="{BB962C8B-B14F-4D97-AF65-F5344CB8AC3E}">
        <p14:creationId xmlns:p14="http://schemas.microsoft.com/office/powerpoint/2010/main" val="1079047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9E003BB-D2F9-42AB-B4C2-62CDF984632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2812" r="2187"/>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17DE1947-8B83-46F6-9D96-B29D4B4DB06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F1FEACA-5545-4D39-8DFC-7DB17A6F7A73}"/>
              </a:ext>
            </a:extLst>
          </p:cNvPr>
          <p:cNvSpPr>
            <a:spLocks noGrp="1"/>
          </p:cNvSpPr>
          <p:nvPr>
            <p:ph idx="1"/>
          </p:nvPr>
        </p:nvSpPr>
        <p:spPr/>
        <p:txBody>
          <a:bodyPr/>
          <a:lstStyle/>
          <a:p>
            <a:pPr marL="0" indent="0">
              <a:buNone/>
            </a:pPr>
            <a:endParaRPr lang="en-US" dirty="0"/>
          </a:p>
        </p:txBody>
      </p:sp>
      <p:sp>
        <p:nvSpPr>
          <p:cNvPr id="5" name="TextBox 4">
            <a:extLst>
              <a:ext uri="{FF2B5EF4-FFF2-40B4-BE49-F238E27FC236}">
                <a16:creationId xmlns:a16="http://schemas.microsoft.com/office/drawing/2014/main" id="{15BEFB65-B8A5-4227-8D7D-2E1406CDA215}"/>
              </a:ext>
            </a:extLst>
          </p:cNvPr>
          <p:cNvSpPr txBox="1"/>
          <p:nvPr/>
        </p:nvSpPr>
        <p:spPr>
          <a:xfrm>
            <a:off x="1" y="401657"/>
            <a:ext cx="9144000" cy="646331"/>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600" b="1" dirty="0">
                <a:latin typeface="Verdana" panose="020B0604030504040204" pitchFamily="34" charset="0"/>
                <a:ea typeface="Verdana" panose="020B0604030504040204" pitchFamily="34" charset="0"/>
                <a:cs typeface="Verdana" panose="020B0604030504040204" pitchFamily="34" charset="0"/>
              </a:rPr>
              <a:t>Septic bills</a:t>
            </a:r>
          </a:p>
        </p:txBody>
      </p:sp>
    </p:spTree>
    <p:extLst>
      <p:ext uri="{BB962C8B-B14F-4D97-AF65-F5344CB8AC3E}">
        <p14:creationId xmlns:p14="http://schemas.microsoft.com/office/powerpoint/2010/main" val="2196314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l="148" r="10658"/>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solidFill>
            <a:schemeClr val="tx1">
              <a:alpha val="59000"/>
            </a:schemeClr>
          </a:solidFill>
        </p:spPr>
        <p:txBody>
          <a:bodyPr/>
          <a:lstStyle/>
          <a:p>
            <a:r>
              <a:rPr lang="en-US" dirty="0">
                <a:solidFill>
                  <a:schemeClr val="bg1"/>
                </a:solidFill>
              </a:rPr>
              <a:t>Discussion Time</a:t>
            </a:r>
          </a:p>
        </p:txBody>
      </p:sp>
      <p:sp>
        <p:nvSpPr>
          <p:cNvPr id="3" name="Content Placeholder 2"/>
          <p:cNvSpPr>
            <a:spLocks noGrp="1"/>
          </p:cNvSpPr>
          <p:nvPr>
            <p:ph idx="1"/>
          </p:nvPr>
        </p:nvSpPr>
        <p:spPr/>
        <p:txBody>
          <a:bodyPr/>
          <a:lstStyle/>
          <a:p>
            <a:endParaRPr lang="en-US" dirty="0"/>
          </a:p>
        </p:txBody>
      </p:sp>
      <p:sp>
        <p:nvSpPr>
          <p:cNvPr id="5" name="TextBox 4">
            <a:extLst>
              <a:ext uri="{FF2B5EF4-FFF2-40B4-BE49-F238E27FC236}">
                <a16:creationId xmlns:a16="http://schemas.microsoft.com/office/drawing/2014/main" id="{3BAD3087-F0BD-4517-9833-ADE8D33C96DC}"/>
              </a:ext>
            </a:extLst>
          </p:cNvPr>
          <p:cNvSpPr txBox="1"/>
          <p:nvPr/>
        </p:nvSpPr>
        <p:spPr>
          <a:xfrm>
            <a:off x="1143000" y="4330671"/>
            <a:ext cx="7162800" cy="1938992"/>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Ben Alexandro </a:t>
            </a:r>
          </a:p>
          <a:p>
            <a:pPr algn="ctr"/>
            <a:r>
              <a:rPr lang="en-US" sz="2400" dirty="0">
                <a:latin typeface="Verdana" panose="020B0604030504040204" pitchFamily="34" charset="0"/>
                <a:ea typeface="Verdana" panose="020B0604030504040204" pitchFamily="34" charset="0"/>
                <a:cs typeface="Verdana" panose="020B0604030504040204" pitchFamily="34" charset="0"/>
              </a:rPr>
              <a:t>Water Program Director</a:t>
            </a:r>
          </a:p>
          <a:p>
            <a:pPr algn="ctr"/>
            <a:r>
              <a:rPr lang="en-US" sz="2400" dirty="0">
                <a:latin typeface="Verdana" panose="020B0604030504040204" pitchFamily="34" charset="0"/>
                <a:ea typeface="Verdana" panose="020B0604030504040204" pitchFamily="34" charset="0"/>
                <a:cs typeface="Verdana" panose="020B0604030504040204" pitchFamily="34" charset="0"/>
              </a:rPr>
              <a:t>Maryland League of Conservation Voters</a:t>
            </a:r>
          </a:p>
          <a:p>
            <a:pPr algn="ctr"/>
            <a:r>
              <a:rPr lang="en-US" sz="2400" dirty="0">
                <a:solidFill>
                  <a:schemeClr val="tx2">
                    <a:lumMod val="20000"/>
                    <a:lumOff val="80000"/>
                  </a:schemeClr>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Balexandro@mdlcv.org</a:t>
            </a:r>
            <a:endParaRPr lang="en-US" sz="2400" dirty="0">
              <a:solidFill>
                <a:schemeClr val="tx2">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sz="2400" dirty="0">
                <a:latin typeface="Verdana" panose="020B0604030504040204" pitchFamily="34" charset="0"/>
                <a:ea typeface="Verdana" panose="020B0604030504040204" pitchFamily="34" charset="0"/>
                <a:cs typeface="Verdana" panose="020B0604030504040204" pitchFamily="34" charset="0"/>
              </a:rPr>
              <a:t>410-280-9855 X 204</a:t>
            </a:r>
          </a:p>
        </p:txBody>
      </p:sp>
    </p:spTree>
    <p:extLst>
      <p:ext uri="{BB962C8B-B14F-4D97-AF65-F5344CB8AC3E}">
        <p14:creationId xmlns:p14="http://schemas.microsoft.com/office/powerpoint/2010/main" val="1473150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D07DC05-7DFA-4B66-AB9D-EF1492633BD0}"/>
              </a:ext>
            </a:extLst>
          </p:cNvPr>
          <p:cNvPicPr>
            <a:picLocks noChangeAspect="1"/>
          </p:cNvPicPr>
          <p:nvPr/>
        </p:nvPicPr>
        <p:blipFill>
          <a:blip r:embed="rId2"/>
          <a:stretch>
            <a:fillRect/>
          </a:stretch>
        </p:blipFill>
        <p:spPr>
          <a:xfrm>
            <a:off x="0" y="-228600"/>
            <a:ext cx="9179568" cy="8686800"/>
          </a:xfrm>
          <a:prstGeom prst="rect">
            <a:avLst/>
          </a:prstGeom>
        </p:spPr>
      </p:pic>
    </p:spTree>
    <p:extLst>
      <p:ext uri="{BB962C8B-B14F-4D97-AF65-F5344CB8AC3E}">
        <p14:creationId xmlns:p14="http://schemas.microsoft.com/office/powerpoint/2010/main" val="2494076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8D7CA1D-B1DC-4022-A00C-F6AA0CBC82BA}"/>
              </a:ext>
            </a:extLst>
          </p:cNvPr>
          <p:cNvPicPr>
            <a:picLocks noChangeAspect="1"/>
          </p:cNvPicPr>
          <p:nvPr/>
        </p:nvPicPr>
        <p:blipFill>
          <a:blip r:embed="rId3"/>
          <a:stretch>
            <a:fillRect/>
          </a:stretch>
        </p:blipFill>
        <p:spPr>
          <a:xfrm>
            <a:off x="-990600" y="472962"/>
            <a:ext cx="10744200" cy="6194061"/>
          </a:xfrm>
          <a:prstGeom prst="rect">
            <a:avLst/>
          </a:prstGeom>
        </p:spPr>
      </p:pic>
    </p:spTree>
    <p:extLst>
      <p:ext uri="{BB962C8B-B14F-4D97-AF65-F5344CB8AC3E}">
        <p14:creationId xmlns:p14="http://schemas.microsoft.com/office/powerpoint/2010/main" val="118129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School is in session, meaning buses are on the road for the school year. Drivers should exercise caution when traveling in proximity to school zones and  school buses. Georgia law requires vehicles traveling in both directions to stop when a school bus is loading or unloading children. School buses display red stop lights and a stop arm to let traffic know to stop and watch for children. The driver may proceed only when the school bus resumes movement or when the flashing lights are no longer activated. (U.S. Air Force photo illustration by Airman 1st Class Kathleen D. Bryant)"/>
          <p:cNvPicPr>
            <a:picLocks noChangeAspect="1" noChangeArrowheads="1"/>
          </p:cNvPicPr>
          <p:nvPr/>
        </p:nvPicPr>
        <p:blipFill rotWithShape="1">
          <a:blip r:embed="rId3">
            <a:extLst>
              <a:ext uri="{28A0092B-C50C-407E-A947-70E740481C1C}">
                <a14:useLocalDpi xmlns:a14="http://schemas.microsoft.com/office/drawing/2010/main"/>
              </a:ext>
            </a:extLst>
          </a:blip>
          <a:srcRect l="5161" r="6364"/>
          <a:stretch/>
        </p:blipFill>
        <p:spPr bwMode="auto">
          <a:xfrm>
            <a:off x="0" y="7620"/>
            <a:ext cx="9144000" cy="6890067"/>
          </a:xfrm>
          <a:prstGeom prst="rect">
            <a:avLst/>
          </a:prstGeom>
          <a:solidFill>
            <a:schemeClr val="tx1">
              <a:alpha val="54000"/>
            </a:schemeClr>
          </a:solidFill>
        </p:spPr>
      </p:pic>
      <p:sp>
        <p:nvSpPr>
          <p:cNvPr id="2" name="Title 1"/>
          <p:cNvSpPr>
            <a:spLocks noGrp="1"/>
          </p:cNvSpPr>
          <p:nvPr>
            <p:ph type="title"/>
          </p:nvPr>
        </p:nvSpPr>
        <p:spPr>
          <a:xfrm>
            <a:off x="457200" y="274638"/>
            <a:ext cx="6934200" cy="1143000"/>
          </a:xfrm>
          <a:solidFill>
            <a:schemeClr val="tx1">
              <a:alpha val="57000"/>
            </a:schemeClr>
          </a:solidFill>
        </p:spPr>
        <p:txBody>
          <a:bodyPr>
            <a:normAutofit fontScale="90000"/>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Electric Vehicle Infrastructure</a:t>
            </a:r>
          </a:p>
        </p:txBody>
      </p:sp>
      <p:sp>
        <p:nvSpPr>
          <p:cNvPr id="3" name="Content Placeholder 2"/>
          <p:cNvSpPr>
            <a:spLocks noGrp="1"/>
          </p:cNvSpPr>
          <p:nvPr>
            <p:ph idx="1"/>
          </p:nvPr>
        </p:nvSpPr>
        <p:spPr>
          <a:xfrm>
            <a:off x="350520" y="2667000"/>
            <a:ext cx="3840480" cy="3200400"/>
          </a:xfrm>
          <a:solidFill>
            <a:schemeClr val="tx1">
              <a:alpha val="54000"/>
            </a:schemeClr>
          </a:solidFill>
        </p:spPr>
        <p:txBody>
          <a:bodyPr>
            <a:normAutofit lnSpcReduction="10000"/>
          </a:bodyPr>
          <a:lstStyle/>
          <a:p>
            <a:pPr marL="0" indent="0">
              <a:buNone/>
            </a:pP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100% zero-emission busses by 2030 </a:t>
            </a:r>
          </a:p>
          <a:p>
            <a:pPr marL="0" indent="0">
              <a:buNone/>
            </a:pP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Expand charging station infrastructure</a:t>
            </a:r>
          </a:p>
        </p:txBody>
      </p:sp>
    </p:spTree>
    <p:extLst>
      <p:ext uri="{BB962C8B-B14F-4D97-AF65-F5344CB8AC3E}">
        <p14:creationId xmlns:p14="http://schemas.microsoft.com/office/powerpoint/2010/main" val="204051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A8D0C-DB7F-4EE1-A55A-669F634EC3E1}"/>
              </a:ext>
            </a:extLst>
          </p:cNvPr>
          <p:cNvSpPr>
            <a:spLocks noGrp="1"/>
          </p:cNvSpPr>
          <p:nvPr>
            <p:ph type="title"/>
          </p:nvPr>
        </p:nvSpPr>
        <p:spPr>
          <a:xfrm>
            <a:off x="324852" y="5091762"/>
            <a:ext cx="5875644" cy="1264588"/>
          </a:xfrm>
        </p:spPr>
        <p:txBody>
          <a:bodyPr vert="horz" lIns="91440" tIns="45720" rIns="91440" bIns="45720" rtlCol="0" anchor="ctr">
            <a:normAutofit/>
          </a:bodyPr>
          <a:lstStyle/>
          <a:p>
            <a:pPr algn="r">
              <a:lnSpc>
                <a:spcPct val="90000"/>
              </a:lnSpc>
            </a:pPr>
            <a:r>
              <a:rPr lang="en-US" sz="3300"/>
              <a:t>Public Transit Funding &amp; Transportation Climate Initiative</a:t>
            </a:r>
          </a:p>
        </p:txBody>
      </p:sp>
      <p:pic>
        <p:nvPicPr>
          <p:cNvPr id="3074" name="Picture 2" descr="File:MARC train at Odenton 2.jpg">
            <a:extLst>
              <a:ext uri="{FF2B5EF4-FFF2-40B4-BE49-F238E27FC236}">
                <a16:creationId xmlns:a16="http://schemas.microsoft.com/office/drawing/2014/main" id="{83FAC683-55BC-4805-8749-DBBB0B56075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a:ext>
            </a:extLst>
          </a:blip>
          <a:srcRect t="7125" b="17969"/>
          <a:stretch/>
        </p:blipFill>
        <p:spPr bwMode="auto">
          <a:xfrm>
            <a:off x="-2987" y="10"/>
            <a:ext cx="9143999" cy="4571990"/>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84309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49855-C702-4511-8CD2-CAB90D88BF20}"/>
              </a:ext>
            </a:extLst>
          </p:cNvPr>
          <p:cNvSpPr>
            <a:spLocks noGrp="1"/>
          </p:cNvSpPr>
          <p:nvPr>
            <p:ph type="title"/>
          </p:nvPr>
        </p:nvSpPr>
        <p:spPr>
          <a:xfrm>
            <a:off x="324852" y="5091762"/>
            <a:ext cx="5875644" cy="1264588"/>
          </a:xfrm>
        </p:spPr>
        <p:txBody>
          <a:bodyPr vert="horz" lIns="91440" tIns="45720" rIns="91440" bIns="45720" rtlCol="0" anchor="ctr">
            <a:normAutofit/>
          </a:bodyPr>
          <a:lstStyle/>
          <a:p>
            <a:pPr algn="r">
              <a:lnSpc>
                <a:spcPct val="90000"/>
              </a:lnSpc>
            </a:pPr>
            <a:r>
              <a:rPr lang="en-US" sz="4200" dirty="0"/>
              <a:t>Enforcement Ombudsman </a:t>
            </a:r>
          </a:p>
        </p:txBody>
      </p:sp>
      <p:pic>
        <p:nvPicPr>
          <p:cNvPr id="4098" name="Picture 2" descr="monument statue blue sculpture justice greek mythology roman goddess lady justice god's law goddess of the law oh titi youth">
            <a:extLst>
              <a:ext uri="{FF2B5EF4-FFF2-40B4-BE49-F238E27FC236}">
                <a16:creationId xmlns:a16="http://schemas.microsoft.com/office/drawing/2014/main" id="{638C80C2-3A9D-48F5-B201-D98D9C8F4BCE}"/>
              </a:ext>
            </a:extLst>
          </p:cNvPr>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t="22740" b="2354"/>
          <a:stretch/>
        </p:blipFill>
        <p:spPr bwMode="auto">
          <a:xfrm>
            <a:off x="-2987" y="10"/>
            <a:ext cx="9143999" cy="4571990"/>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06270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91800" y="-152400"/>
            <a:ext cx="6502400" cy="4835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6400" y="-2970074"/>
            <a:ext cx="65024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591800" y="-5638800"/>
            <a:ext cx="6554915" cy="436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File:Wayne National Forest Solar Panel Construction (3725860708).jpg"/>
          <p:cNvPicPr>
            <a:picLocks noChangeAspect="1" noChangeArrowheads="1"/>
          </p:cNvPicPr>
          <p:nvPr/>
        </p:nvPicPr>
        <p:blipFill rotWithShape="1">
          <a:blip r:embed="rId6">
            <a:extLst>
              <a:ext uri="{28A0092B-C50C-407E-A947-70E740481C1C}">
                <a14:useLocalDpi xmlns:a14="http://schemas.microsoft.com/office/drawing/2010/main"/>
              </a:ext>
            </a:extLst>
          </a:blip>
          <a:srcRect l="5692"/>
          <a:stretch/>
        </p:blipFill>
        <p:spPr bwMode="auto">
          <a:xfrm>
            <a:off x="0" y="0"/>
            <a:ext cx="9144000" cy="69326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71999" y="152400"/>
            <a:ext cx="4572001" cy="1754326"/>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b="1" dirty="0">
                <a:latin typeface="Verdana" panose="020B0604030504040204" pitchFamily="34" charset="0"/>
                <a:ea typeface="Verdana" panose="020B0604030504040204" pitchFamily="34" charset="0"/>
                <a:cs typeface="Verdana" panose="020B0604030504040204" pitchFamily="34" charset="0"/>
              </a:rPr>
              <a:t>Greenhouse Gas Reduction Act </a:t>
            </a:r>
          </a:p>
          <a:p>
            <a:r>
              <a:rPr lang="en-US" sz="3600" b="1" dirty="0">
                <a:latin typeface="Verdana" panose="020B0604030504040204" pitchFamily="34" charset="0"/>
                <a:ea typeface="Verdana" panose="020B0604030504040204" pitchFamily="34" charset="0"/>
                <a:cs typeface="Verdana" panose="020B0604030504040204" pitchFamily="34" charset="0"/>
              </a:rPr>
              <a:t>Reform</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2" y="4800600"/>
            <a:ext cx="7696202" cy="1015663"/>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600" dirty="0">
                <a:latin typeface="Verdana" panose="020B0604030504040204" pitchFamily="34" charset="0"/>
                <a:ea typeface="Verdana" panose="020B0604030504040204" pitchFamily="34" charset="0"/>
                <a:cs typeface="Verdana" panose="020B0604030504040204" pitchFamily="34" charset="0"/>
              </a:rPr>
              <a:t>Need to reduce emissions faster</a:t>
            </a:r>
          </a:p>
          <a:p>
            <a:pPr algn="ctr"/>
            <a:r>
              <a:rPr lang="en-US" sz="2400" dirty="0">
                <a:latin typeface="Verdana" panose="020B0604030504040204" pitchFamily="34" charset="0"/>
                <a:ea typeface="Verdana" panose="020B0604030504040204" pitchFamily="34" charset="0"/>
                <a:cs typeface="Verdana" panose="020B0604030504040204" pitchFamily="34" charset="0"/>
              </a:rPr>
              <a:t>Based on current UN report on climate change</a:t>
            </a:r>
          </a:p>
        </p:txBody>
      </p:sp>
    </p:spTree>
    <p:extLst>
      <p:ext uri="{BB962C8B-B14F-4D97-AF65-F5344CB8AC3E}">
        <p14:creationId xmlns:p14="http://schemas.microsoft.com/office/powerpoint/2010/main" val="389760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ln>
            <a:noFill/>
          </a:ln>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pic>
        <p:nvPicPr>
          <p:cNvPr id="4" name="Picture 8" descr="Bumblebee, Landing, Flower, Vertical, Hovering, Bloom"/>
          <p:cNvPicPr>
            <a:picLocks noChangeAspect="1" noChangeArrowheads="1"/>
          </p:cNvPicPr>
          <p:nvPr/>
        </p:nvPicPr>
        <p:blipFill rotWithShape="1">
          <a:blip r:embed="rId3">
            <a:extLst>
              <a:ext uri="{28A0092B-C50C-407E-A947-70E740481C1C}">
                <a14:useLocalDpi xmlns:a14="http://schemas.microsoft.com/office/drawing/2010/main"/>
              </a:ext>
            </a:extLst>
          </a:blip>
          <a:srcRect r="9419"/>
          <a:stretch/>
        </p:blipFill>
        <p:spPr bwMode="auto">
          <a:xfrm flipH="1">
            <a:off x="-1" y="-19050"/>
            <a:ext cx="9144000" cy="68770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1" y="1219200"/>
            <a:ext cx="4591050" cy="1754326"/>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a:r>
              <a:rPr lang="en-US" sz="3600" dirty="0">
                <a:latin typeface="Verdana" panose="020B0604030504040204" pitchFamily="34" charset="0"/>
                <a:ea typeface="Verdana" panose="020B0604030504040204" pitchFamily="34" charset="0"/>
                <a:cs typeface="Verdana" panose="020B0604030504040204" pitchFamily="34" charset="0"/>
              </a:rPr>
              <a:t>Banning Chlorpyrifos pesticides </a:t>
            </a:r>
          </a:p>
        </p:txBody>
      </p:sp>
    </p:spTree>
    <p:extLst>
      <p:ext uri="{BB962C8B-B14F-4D97-AF65-F5344CB8AC3E}">
        <p14:creationId xmlns:p14="http://schemas.microsoft.com/office/powerpoint/2010/main" val="111206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082" y="1"/>
            <a:ext cx="9192529" cy="68804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5082" y="425025"/>
            <a:ext cx="5673882" cy="646331"/>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a:r>
              <a:rPr lang="en-US" sz="3600" dirty="0">
                <a:latin typeface="Verdana" panose="020B0604030504040204" pitchFamily="34" charset="0"/>
                <a:ea typeface="Verdana" panose="020B0604030504040204" pitchFamily="34" charset="0"/>
                <a:cs typeface="Verdana" panose="020B0604030504040204" pitchFamily="34" charset="0"/>
              </a:rPr>
              <a:t>Carbon Cost Collection</a:t>
            </a:r>
          </a:p>
        </p:txBody>
      </p:sp>
      <p:sp>
        <p:nvSpPr>
          <p:cNvPr id="6" name="TextBox 5"/>
          <p:cNvSpPr txBox="1"/>
          <p:nvPr/>
        </p:nvSpPr>
        <p:spPr>
          <a:xfrm>
            <a:off x="2009887" y="5410200"/>
            <a:ext cx="7162800" cy="1200329"/>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Fee on carbon at the point of sale </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Rebates for low-income residents</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Revenue for education funding</a:t>
            </a:r>
          </a:p>
        </p:txBody>
      </p:sp>
    </p:spTree>
    <p:extLst>
      <p:ext uri="{BB962C8B-B14F-4D97-AF65-F5344CB8AC3E}">
        <p14:creationId xmlns:p14="http://schemas.microsoft.com/office/powerpoint/2010/main" val="1384348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1249</TotalTime>
  <Words>774</Words>
  <Application>Microsoft Office PowerPoint</Application>
  <PresentationFormat>On-screen Show (4:3)</PresentationFormat>
  <Paragraphs>116</Paragraphs>
  <Slides>17</Slides>
  <Notes>16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Verdana</vt:lpstr>
      <vt:lpstr>Office Theme</vt:lpstr>
      <vt:lpstr>PowerPoint Presentation</vt:lpstr>
      <vt:lpstr>PowerPoint Presentation</vt:lpstr>
      <vt:lpstr>PowerPoint Presentation</vt:lpstr>
      <vt:lpstr>Electric Vehicle Infrastructure</vt:lpstr>
      <vt:lpstr>Public Transit Funding &amp; Transportation Climate Initiative</vt:lpstr>
      <vt:lpstr>Enforcement Ombudsman </vt:lpstr>
      <vt:lpstr>PowerPoint Presentation</vt:lpstr>
      <vt:lpstr>PowerPoint Presentation</vt:lpstr>
      <vt:lpstr>PowerPoint Presentation</vt:lpstr>
      <vt:lpstr>PowerPoint Presentation</vt:lpstr>
      <vt:lpstr>Coal phase out</vt:lpstr>
      <vt:lpstr>PowerPoint Presentation</vt:lpstr>
      <vt:lpstr>PowerPoint Presentation</vt:lpstr>
      <vt:lpstr>PowerPoint Presentation</vt:lpstr>
      <vt:lpstr>PowerPoint Presentation</vt:lpstr>
      <vt:lpstr>PowerPoint Presentation</vt:lpstr>
      <vt:lpstr>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balexandro@mdlcv.org</dc:creator>
  <cp:lastModifiedBy>balexandro@mdlcv.org</cp:lastModifiedBy>
  <cp:revision>12</cp:revision>
  <dcterms:created xsi:type="dcterms:W3CDTF">2019-12-16T20:43:37Z</dcterms:created>
  <dcterms:modified xsi:type="dcterms:W3CDTF">2019-12-17T17:38:35Z</dcterms:modified>
</cp:coreProperties>
</file>