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85" r:id="rId4"/>
    <p:sldId id="286" r:id="rId5"/>
    <p:sldId id="283" r:id="rId6"/>
    <p:sldId id="262" r:id="rId7"/>
    <p:sldId id="263" r:id="rId8"/>
    <p:sldId id="264" r:id="rId9"/>
    <p:sldId id="265" r:id="rId10"/>
    <p:sldId id="266" r:id="rId11"/>
    <p:sldId id="267" r:id="rId12"/>
    <p:sldId id="28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59" r:id="rId22"/>
    <p:sldId id="260" r:id="rId23"/>
    <p:sldId id="261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Stats%20for%20Green%20Schools%20elementar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Green%20school%20High%20school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Stats%20for%20Green%20Schools%20elementar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Green%20school%20High%20school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Stats%20for%20Green%20Schools%20elementar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Stats%20for%20Green%20Schools%20elementar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Stats%20for%20Green%20Schools%20elementar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Stats%20for%20Green%20Schools%20elementar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Green%20school%20High%20school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trauthnare:Dropbox:Manuscripts:Green%20Schools%20manuscript:Green%20school%20High%20school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Elementary MSA performance</a:t>
            </a:r>
            <a:r>
              <a:rPr lang="en-US" sz="2200" baseline="0" dirty="0"/>
              <a:t> pre- and post-certification</a:t>
            </a:r>
            <a:endParaRPr lang="en-US" sz="2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DF36"/>
              </a:solidFill>
            </c:spPr>
            <c:extLst>
              <c:ext xmlns:c16="http://schemas.microsoft.com/office/drawing/2014/chart" uri="{C3380CC4-5D6E-409C-BE32-E72D297353CC}">
                <c16:uniqueId val="{00000001-2A24-466C-9491-9B230CAE557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effectLst>
                <a:outerShdw blurRad="40000" dist="23000" dir="5400000" rotWithShape="0">
                  <a:schemeClr val="tx1">
                    <a:lumMod val="50000"/>
                    <a:lumOff val="50000"/>
                    <a:alpha val="3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A24-466C-9491-9B230CAE5576}"/>
              </c:ext>
            </c:extLst>
          </c:dPt>
          <c:dPt>
            <c:idx val="2"/>
            <c:invertIfNegative val="0"/>
            <c:bubble3D val="0"/>
            <c:spPr>
              <a:solidFill>
                <a:srgbClr val="FFDF36"/>
              </a:solidFill>
            </c:spPr>
            <c:extLst>
              <c:ext xmlns:c16="http://schemas.microsoft.com/office/drawing/2014/chart" uri="{C3380CC4-5D6E-409C-BE32-E72D297353CC}">
                <c16:uniqueId val="{00000005-2A24-466C-9491-9B230CAE5576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7-2A24-466C-9491-9B230CAE5576}"/>
              </c:ext>
            </c:extLst>
          </c:dPt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schools'!$D$3:$G$3</c:f>
              <c:strCache>
                <c:ptCount val="4"/>
                <c:pt idx="0">
                  <c:v>pre math</c:v>
                </c:pt>
                <c:pt idx="1">
                  <c:v>post math</c:v>
                </c:pt>
                <c:pt idx="2">
                  <c:v>pre read</c:v>
                </c:pt>
                <c:pt idx="3">
                  <c:v>post read</c:v>
                </c:pt>
              </c:strCache>
            </c:strRef>
          </c:cat>
          <c:val>
            <c:numRef>
              <c:f>'individual schools'!$D$45:$G$45</c:f>
              <c:numCache>
                <c:formatCode>0.0</c:formatCode>
                <c:ptCount val="4"/>
                <c:pt idx="0">
                  <c:v>81.516056910569077</c:v>
                </c:pt>
                <c:pt idx="1">
                  <c:v>87.224796747967474</c:v>
                </c:pt>
                <c:pt idx="2">
                  <c:v>82.962093495934994</c:v>
                </c:pt>
                <c:pt idx="3">
                  <c:v>89.007113821138205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24-466C-9491-9B230CAE55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9362080"/>
        <c:axId val="309355024"/>
      </c:barChart>
      <c:catAx>
        <c:axId val="309362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MSA</a:t>
                </a:r>
                <a:r>
                  <a:rPr lang="en-US" sz="1800" baseline="0"/>
                  <a:t> Subject Area</a:t>
                </a:r>
                <a:endParaRPr lang="en-US" sz="180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09355024"/>
        <c:crosses val="autoZero"/>
        <c:auto val="1"/>
        <c:lblAlgn val="ctr"/>
        <c:lblOffset val="100"/>
        <c:noMultiLvlLbl val="0"/>
      </c:catAx>
      <c:valAx>
        <c:axId val="30935502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Mean</a:t>
                </a:r>
                <a:r>
                  <a:rPr lang="en-US" sz="1600" baseline="0"/>
                  <a:t> % of Students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0936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Comparison</a:t>
            </a:r>
            <a:r>
              <a:rPr lang="en-US" sz="2000" baseline="0"/>
              <a:t> of MSA ELA performance pre-and post-certification</a:t>
            </a:r>
            <a:endParaRPr lang="en-US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school'!$H$2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rgbClr val="FFDF20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school'!$C$3:$C$11</c:f>
              <c:strCache>
                <c:ptCount val="9"/>
                <c:pt idx="0">
                  <c:v>HS-1</c:v>
                </c:pt>
                <c:pt idx="1">
                  <c:v>HS-2</c:v>
                </c:pt>
                <c:pt idx="2">
                  <c:v>HS-3</c:v>
                </c:pt>
                <c:pt idx="3">
                  <c:v>HS-4</c:v>
                </c:pt>
                <c:pt idx="4">
                  <c:v>HS-5</c:v>
                </c:pt>
                <c:pt idx="5">
                  <c:v>HS-6</c:v>
                </c:pt>
                <c:pt idx="6">
                  <c:v>HS-7</c:v>
                </c:pt>
                <c:pt idx="7">
                  <c:v>HS-8</c:v>
                </c:pt>
                <c:pt idx="8">
                  <c:v>HS-9</c:v>
                </c:pt>
              </c:strCache>
            </c:strRef>
          </c:cat>
          <c:val>
            <c:numRef>
              <c:f>'by school'!$H$3:$H$11</c:f>
              <c:numCache>
                <c:formatCode>General</c:formatCode>
                <c:ptCount val="9"/>
                <c:pt idx="0">
                  <c:v>46.65</c:v>
                </c:pt>
                <c:pt idx="1">
                  <c:v>19.2</c:v>
                </c:pt>
                <c:pt idx="2">
                  <c:v>84.55</c:v>
                </c:pt>
                <c:pt idx="3">
                  <c:v>70.55</c:v>
                </c:pt>
                <c:pt idx="4">
                  <c:v>57.05</c:v>
                </c:pt>
                <c:pt idx="5">
                  <c:v>67.650000000000006</c:v>
                </c:pt>
                <c:pt idx="6">
                  <c:v>75.95</c:v>
                </c:pt>
                <c:pt idx="7">
                  <c:v>31.1</c:v>
                </c:pt>
                <c:pt idx="8">
                  <c:v>54.9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F3-47A8-90B0-B0A04734CD7C}"/>
            </c:ext>
          </c:extLst>
        </c:ser>
        <c:ser>
          <c:idx val="1"/>
          <c:order val="1"/>
          <c:tx>
            <c:strRef>
              <c:f>'by school'!$I$2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school'!$C$3:$C$11</c:f>
              <c:strCache>
                <c:ptCount val="9"/>
                <c:pt idx="0">
                  <c:v>HS-1</c:v>
                </c:pt>
                <c:pt idx="1">
                  <c:v>HS-2</c:v>
                </c:pt>
                <c:pt idx="2">
                  <c:v>HS-3</c:v>
                </c:pt>
                <c:pt idx="3">
                  <c:v>HS-4</c:v>
                </c:pt>
                <c:pt idx="4">
                  <c:v>HS-5</c:v>
                </c:pt>
                <c:pt idx="5">
                  <c:v>HS-6</c:v>
                </c:pt>
                <c:pt idx="6">
                  <c:v>HS-7</c:v>
                </c:pt>
                <c:pt idx="7">
                  <c:v>HS-8</c:v>
                </c:pt>
                <c:pt idx="8">
                  <c:v>HS-9</c:v>
                </c:pt>
              </c:strCache>
            </c:strRef>
          </c:cat>
          <c:val>
            <c:numRef>
              <c:f>'by school'!$I$3:$I$11</c:f>
              <c:numCache>
                <c:formatCode>General</c:formatCode>
                <c:ptCount val="9"/>
                <c:pt idx="0">
                  <c:v>52.9</c:v>
                </c:pt>
                <c:pt idx="1">
                  <c:v>37.950000000000003</c:v>
                </c:pt>
                <c:pt idx="2">
                  <c:v>94.25</c:v>
                </c:pt>
                <c:pt idx="3">
                  <c:v>70.45</c:v>
                </c:pt>
                <c:pt idx="4">
                  <c:v>61.9</c:v>
                </c:pt>
                <c:pt idx="5">
                  <c:v>68.3</c:v>
                </c:pt>
                <c:pt idx="6">
                  <c:v>90.5</c:v>
                </c:pt>
                <c:pt idx="7">
                  <c:v>41.8</c:v>
                </c:pt>
                <c:pt idx="8">
                  <c:v>62.3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F3-47A8-90B0-B0A04734C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940768"/>
        <c:axId val="417933712"/>
      </c:barChart>
      <c:catAx>
        <c:axId val="417940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7933712"/>
        <c:crosses val="autoZero"/>
        <c:auto val="1"/>
        <c:lblAlgn val="ctr"/>
        <c:lblOffset val="100"/>
        <c:noMultiLvlLbl val="0"/>
      </c:catAx>
      <c:valAx>
        <c:axId val="4179337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Student Proficient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79407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Middle Level MSA performance pre- and post-certification</a:t>
            </a:r>
          </a:p>
        </c:rich>
      </c:tx>
      <c:layout>
        <c:manualLayout>
          <c:xMode val="edge"/>
          <c:yMode val="edge"/>
          <c:x val="0.169303156377758"/>
          <c:y val="1.75334931136169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1997831180743"/>
          <c:y val="0.16832153389072399"/>
          <c:w val="0.86839682172505195"/>
          <c:h val="0.7061243317944360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DF36"/>
              </a:solidFill>
              <a:ln>
                <a:solidFill>
                  <a:srgbClr val="FFDF3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05C-48D1-85E2-C2CA12EE474D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3-905C-48D1-85E2-C2CA12EE474D}"/>
              </c:ext>
            </c:extLst>
          </c:dPt>
          <c:dPt>
            <c:idx val="2"/>
            <c:invertIfNegative val="0"/>
            <c:bubble3D val="0"/>
            <c:spPr>
              <a:solidFill>
                <a:srgbClr val="FFDF36"/>
              </a:solidFill>
            </c:spPr>
            <c:extLst>
              <c:ext xmlns:c16="http://schemas.microsoft.com/office/drawing/2014/chart" uri="{C3380CC4-5D6E-409C-BE32-E72D297353CC}">
                <c16:uniqueId val="{00000005-905C-48D1-85E2-C2CA12EE474D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7-905C-48D1-85E2-C2CA12EE474D}"/>
              </c:ext>
            </c:extLst>
          </c:dPt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schools'!$M$2:$P$2</c:f>
              <c:strCache>
                <c:ptCount val="4"/>
                <c:pt idx="0">
                  <c:v>pre math</c:v>
                </c:pt>
                <c:pt idx="1">
                  <c:v>post math</c:v>
                </c:pt>
                <c:pt idx="2">
                  <c:v>pre read</c:v>
                </c:pt>
                <c:pt idx="3">
                  <c:v>post read</c:v>
                </c:pt>
              </c:strCache>
            </c:strRef>
          </c:cat>
          <c:val>
            <c:numRef>
              <c:f>'individual schools'!$M$10:$P$10</c:f>
              <c:numCache>
                <c:formatCode>0.0</c:formatCode>
                <c:ptCount val="4"/>
                <c:pt idx="0">
                  <c:v>64.204761904761909</c:v>
                </c:pt>
                <c:pt idx="1">
                  <c:v>70.333333333333314</c:v>
                </c:pt>
                <c:pt idx="2">
                  <c:v>74.064285714285717</c:v>
                </c:pt>
                <c:pt idx="3">
                  <c:v>78.764285714285705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5C-48D1-85E2-C2CA12EE4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0366504"/>
        <c:axId val="410380224"/>
      </c:barChart>
      <c:catAx>
        <c:axId val="410366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MSA Subject Area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0380224"/>
        <c:crosses val="autoZero"/>
        <c:auto val="1"/>
        <c:lblAlgn val="ctr"/>
        <c:lblOffset val="100"/>
        <c:noMultiLvlLbl val="0"/>
      </c:catAx>
      <c:valAx>
        <c:axId val="410380224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of Students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0366504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/>
              <a:t>Comparison</a:t>
            </a:r>
            <a:r>
              <a:rPr lang="en-US" sz="2200" baseline="0"/>
              <a:t> of HSA performance pre- and post certification</a:t>
            </a:r>
            <a:endParaRPr lang="en-US" sz="2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DF20"/>
              </a:solidFill>
            </c:spPr>
            <c:extLst>
              <c:ext xmlns:c16="http://schemas.microsoft.com/office/drawing/2014/chart" uri="{C3380CC4-5D6E-409C-BE32-E72D297353CC}">
                <c16:uniqueId val="{00000001-6275-40AE-AD0B-89C020099506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3-6275-40AE-AD0B-89C020099506}"/>
              </c:ext>
            </c:extLst>
          </c:dPt>
          <c:dPt>
            <c:idx val="2"/>
            <c:invertIfNegative val="0"/>
            <c:bubble3D val="0"/>
            <c:spPr>
              <a:solidFill>
                <a:srgbClr val="FFDF20"/>
              </a:solidFill>
            </c:spPr>
            <c:extLst>
              <c:ext xmlns:c16="http://schemas.microsoft.com/office/drawing/2014/chart" uri="{C3380CC4-5D6E-409C-BE32-E72D297353CC}">
                <c16:uniqueId val="{00000005-6275-40AE-AD0B-89C020099506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7-6275-40AE-AD0B-89C020099506}"/>
              </c:ext>
            </c:extLst>
          </c:dPt>
          <c:dPt>
            <c:idx val="4"/>
            <c:invertIfNegative val="0"/>
            <c:bubble3D val="0"/>
            <c:spPr>
              <a:solidFill>
                <a:srgbClr val="FFDF20"/>
              </a:solidFill>
            </c:spPr>
            <c:extLst>
              <c:ext xmlns:c16="http://schemas.microsoft.com/office/drawing/2014/chart" uri="{C3380CC4-5D6E-409C-BE32-E72D297353CC}">
                <c16:uniqueId val="{00000009-6275-40AE-AD0B-89C020099506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B-6275-40AE-AD0B-89C020099506}"/>
              </c:ext>
            </c:extLst>
          </c:dPt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school'!$D$13:$I$13</c:f>
              <c:strCache>
                <c:ptCount val="6"/>
                <c:pt idx="0">
                  <c:v>pre Alg</c:v>
                </c:pt>
                <c:pt idx="1">
                  <c:v>post Alg</c:v>
                </c:pt>
                <c:pt idx="2">
                  <c:v>pre Bio</c:v>
                </c:pt>
                <c:pt idx="3">
                  <c:v>post Bio</c:v>
                </c:pt>
                <c:pt idx="4">
                  <c:v>pre ELA</c:v>
                </c:pt>
                <c:pt idx="5">
                  <c:v>post ELA</c:v>
                </c:pt>
              </c:strCache>
            </c:strRef>
          </c:cat>
          <c:val>
            <c:numRef>
              <c:f>'by school'!$D$12:$I$12</c:f>
              <c:numCache>
                <c:formatCode>0.0</c:formatCode>
                <c:ptCount val="6"/>
                <c:pt idx="0">
                  <c:v>47.494444444444433</c:v>
                </c:pt>
                <c:pt idx="1">
                  <c:v>60.288888888888899</c:v>
                </c:pt>
                <c:pt idx="2">
                  <c:v>57.611111111111107</c:v>
                </c:pt>
                <c:pt idx="3">
                  <c:v>65.47777777777776</c:v>
                </c:pt>
                <c:pt idx="4">
                  <c:v>56.4</c:v>
                </c:pt>
                <c:pt idx="5">
                  <c:v>64.483333333333306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275-40AE-AD0B-89C020099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0378656"/>
        <c:axId val="410379048"/>
      </c:barChart>
      <c:catAx>
        <c:axId val="410378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HSA Subject Area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0379048"/>
        <c:crosses val="autoZero"/>
        <c:auto val="1"/>
        <c:lblAlgn val="ctr"/>
        <c:lblOffset val="100"/>
        <c:noMultiLvlLbl val="0"/>
      </c:catAx>
      <c:valAx>
        <c:axId val="410379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Students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10378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Comparison of</a:t>
            </a:r>
            <a:r>
              <a:rPr lang="en-US" sz="2000" baseline="0" dirty="0"/>
              <a:t> elementary MSA math performance pre- and post certification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schools'!$D$50</c:f>
              <c:strCache>
                <c:ptCount val="1"/>
                <c:pt idx="0">
                  <c:v>pre math</c:v>
                </c:pt>
              </c:strCache>
            </c:strRef>
          </c:tx>
          <c:spPr>
            <a:solidFill>
              <a:srgbClr val="FFDF36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schools'!$C$51:$C$56</c:f>
              <c:strCache>
                <c:ptCount val="6"/>
                <c:pt idx="0">
                  <c:v>E-3</c:v>
                </c:pt>
                <c:pt idx="1">
                  <c:v>E-14</c:v>
                </c:pt>
                <c:pt idx="2">
                  <c:v>E-17</c:v>
                </c:pt>
                <c:pt idx="3">
                  <c:v>E-18</c:v>
                </c:pt>
                <c:pt idx="4">
                  <c:v>E-34</c:v>
                </c:pt>
                <c:pt idx="5">
                  <c:v>E-36</c:v>
                </c:pt>
              </c:strCache>
            </c:strRef>
          </c:cat>
          <c:val>
            <c:numRef>
              <c:f>'individual schools'!$D$51:$D$56</c:f>
              <c:numCache>
                <c:formatCode>0.0</c:formatCode>
                <c:ptCount val="6"/>
                <c:pt idx="0">
                  <c:v>97.716666666666654</c:v>
                </c:pt>
                <c:pt idx="1">
                  <c:v>97.716666666666654</c:v>
                </c:pt>
                <c:pt idx="2">
                  <c:v>89.266666666666666</c:v>
                </c:pt>
                <c:pt idx="3">
                  <c:v>65.216666666666654</c:v>
                </c:pt>
                <c:pt idx="4">
                  <c:v>65.762500000000003</c:v>
                </c:pt>
                <c:pt idx="5">
                  <c:v>56.825000000000003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E5-4070-BE27-A3D8F9A7DE50}"/>
            </c:ext>
          </c:extLst>
        </c:ser>
        <c:ser>
          <c:idx val="1"/>
          <c:order val="1"/>
          <c:tx>
            <c:strRef>
              <c:f>'individual schools'!$E$50</c:f>
              <c:strCache>
                <c:ptCount val="1"/>
                <c:pt idx="0">
                  <c:v>post math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schools'!$C$51:$C$56</c:f>
              <c:strCache>
                <c:ptCount val="6"/>
                <c:pt idx="0">
                  <c:v>E-3</c:v>
                </c:pt>
                <c:pt idx="1">
                  <c:v>E-14</c:v>
                </c:pt>
                <c:pt idx="2">
                  <c:v>E-17</c:v>
                </c:pt>
                <c:pt idx="3">
                  <c:v>E-18</c:v>
                </c:pt>
                <c:pt idx="4">
                  <c:v>E-34</c:v>
                </c:pt>
                <c:pt idx="5">
                  <c:v>E-36</c:v>
                </c:pt>
              </c:strCache>
            </c:strRef>
          </c:cat>
          <c:val>
            <c:numRef>
              <c:f>'individual schools'!$E$51:$E$56</c:f>
              <c:numCache>
                <c:formatCode>0.0</c:formatCode>
                <c:ptCount val="6"/>
                <c:pt idx="0">
                  <c:v>97.016666666666666</c:v>
                </c:pt>
                <c:pt idx="1">
                  <c:v>98.0833333333333</c:v>
                </c:pt>
                <c:pt idx="2">
                  <c:v>91.3333333333333</c:v>
                </c:pt>
                <c:pt idx="3">
                  <c:v>85.983333333333348</c:v>
                </c:pt>
                <c:pt idx="4">
                  <c:v>78.737499999999997</c:v>
                </c:pt>
                <c:pt idx="5">
                  <c:v>70.962500000000006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E5-4070-BE27-A3D8F9A7D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0377872"/>
        <c:axId val="304988296"/>
      </c:barChart>
      <c:catAx>
        <c:axId val="410377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04988296"/>
        <c:crosses val="autoZero"/>
        <c:auto val="1"/>
        <c:lblAlgn val="ctr"/>
        <c:lblOffset val="100"/>
        <c:noMultiLvlLbl val="0"/>
      </c:catAx>
      <c:valAx>
        <c:axId val="304988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of Student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03778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Comparison</a:t>
            </a:r>
            <a:r>
              <a:rPr lang="en-US" sz="2000" baseline="0" dirty="0"/>
              <a:t> of elementary MSA reading performance pre- and post-certification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schools'!$F$50</c:f>
              <c:strCache>
                <c:ptCount val="1"/>
                <c:pt idx="0">
                  <c:v>pre read</c:v>
                </c:pt>
              </c:strCache>
            </c:strRef>
          </c:tx>
          <c:spPr>
            <a:solidFill>
              <a:srgbClr val="FFDF36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schools'!$C$51:$C$56</c:f>
              <c:strCache>
                <c:ptCount val="6"/>
                <c:pt idx="0">
                  <c:v>E-3</c:v>
                </c:pt>
                <c:pt idx="1">
                  <c:v>E-14</c:v>
                </c:pt>
                <c:pt idx="2">
                  <c:v>E-17</c:v>
                </c:pt>
                <c:pt idx="3">
                  <c:v>E-18</c:v>
                </c:pt>
                <c:pt idx="4">
                  <c:v>E-34</c:v>
                </c:pt>
                <c:pt idx="5">
                  <c:v>E-36</c:v>
                </c:pt>
              </c:strCache>
            </c:strRef>
          </c:cat>
          <c:val>
            <c:numRef>
              <c:f>'individual schools'!$F$51:$F$56</c:f>
              <c:numCache>
                <c:formatCode>0.0</c:formatCode>
                <c:ptCount val="6"/>
                <c:pt idx="0">
                  <c:v>96.75</c:v>
                </c:pt>
                <c:pt idx="1">
                  <c:v>96.616666666666674</c:v>
                </c:pt>
                <c:pt idx="2">
                  <c:v>86.7</c:v>
                </c:pt>
                <c:pt idx="3">
                  <c:v>68.666666666666671</c:v>
                </c:pt>
                <c:pt idx="4">
                  <c:v>68.75</c:v>
                </c:pt>
                <c:pt idx="5">
                  <c:v>59.325000000000003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D3-4D6D-BD98-E6A88FBD6694}"/>
            </c:ext>
          </c:extLst>
        </c:ser>
        <c:ser>
          <c:idx val="1"/>
          <c:order val="1"/>
          <c:tx>
            <c:strRef>
              <c:f>'individual schools'!$G$50</c:f>
              <c:strCache>
                <c:ptCount val="1"/>
                <c:pt idx="0">
                  <c:v>post read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schools'!$C$51:$C$56</c:f>
              <c:strCache>
                <c:ptCount val="6"/>
                <c:pt idx="0">
                  <c:v>E-3</c:v>
                </c:pt>
                <c:pt idx="1">
                  <c:v>E-14</c:v>
                </c:pt>
                <c:pt idx="2">
                  <c:v>E-17</c:v>
                </c:pt>
                <c:pt idx="3">
                  <c:v>E-18</c:v>
                </c:pt>
                <c:pt idx="4">
                  <c:v>E-34</c:v>
                </c:pt>
                <c:pt idx="5">
                  <c:v>E-36</c:v>
                </c:pt>
              </c:strCache>
            </c:strRef>
          </c:cat>
          <c:val>
            <c:numRef>
              <c:f>'individual schools'!$G$51:$G$56</c:f>
              <c:numCache>
                <c:formatCode>0.0</c:formatCode>
                <c:ptCount val="6"/>
                <c:pt idx="0">
                  <c:v>96.916666666666686</c:v>
                </c:pt>
                <c:pt idx="1">
                  <c:v>98.716666666666654</c:v>
                </c:pt>
                <c:pt idx="2">
                  <c:v>93.85</c:v>
                </c:pt>
                <c:pt idx="3">
                  <c:v>88.183333333333323</c:v>
                </c:pt>
                <c:pt idx="4">
                  <c:v>80.55</c:v>
                </c:pt>
                <c:pt idx="5">
                  <c:v>73.924999999999997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D3-4D6D-BD98-E6A88FBD6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4221784"/>
        <c:axId val="215981696"/>
      </c:barChart>
      <c:catAx>
        <c:axId val="304221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15981696"/>
        <c:crosses val="autoZero"/>
        <c:auto val="0"/>
        <c:lblAlgn val="ctr"/>
        <c:lblOffset val="100"/>
        <c:noMultiLvlLbl val="0"/>
      </c:catAx>
      <c:valAx>
        <c:axId val="215981696"/>
        <c:scaling>
          <c:orientation val="minMax"/>
          <c:max val="1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Mean % of Students</a:t>
                </a:r>
                <a:r>
                  <a:rPr lang="en-US" sz="1600" baseline="0"/>
                  <a:t>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042217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/>
              <a:t>Comparison</a:t>
            </a:r>
            <a:r>
              <a:rPr lang="en-US" sz="2200" baseline="0"/>
              <a:t> of Middle level MSA reading scores pre- and post-certification</a:t>
            </a:r>
            <a:endParaRPr lang="en-US" sz="2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schools'!$O$2</c:f>
              <c:strCache>
                <c:ptCount val="1"/>
                <c:pt idx="0">
                  <c:v>pre read</c:v>
                </c:pt>
              </c:strCache>
            </c:strRef>
          </c:tx>
          <c:spPr>
            <a:solidFill>
              <a:srgbClr val="FFDF36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schools'!$L$3:$L$9</c:f>
              <c:strCache>
                <c:ptCount val="7"/>
                <c:pt idx="0">
                  <c:v>MS-1</c:v>
                </c:pt>
                <c:pt idx="1">
                  <c:v>MS-2</c:v>
                </c:pt>
                <c:pt idx="2">
                  <c:v>MS-3</c:v>
                </c:pt>
                <c:pt idx="3">
                  <c:v>MS-4</c:v>
                </c:pt>
                <c:pt idx="4">
                  <c:v>MS-5</c:v>
                </c:pt>
                <c:pt idx="5">
                  <c:v>MS-6</c:v>
                </c:pt>
                <c:pt idx="6">
                  <c:v>MS-7</c:v>
                </c:pt>
              </c:strCache>
            </c:strRef>
          </c:cat>
          <c:val>
            <c:numRef>
              <c:f>'individual schools'!$O$3:$O$9</c:f>
              <c:numCache>
                <c:formatCode>0.0</c:formatCode>
                <c:ptCount val="7"/>
                <c:pt idx="0">
                  <c:v>55.883333333333333</c:v>
                </c:pt>
                <c:pt idx="1">
                  <c:v>84.850000000000009</c:v>
                </c:pt>
                <c:pt idx="2">
                  <c:v>76.3</c:v>
                </c:pt>
                <c:pt idx="3">
                  <c:v>62.4</c:v>
                </c:pt>
                <c:pt idx="4">
                  <c:v>85.133333333333326</c:v>
                </c:pt>
                <c:pt idx="5">
                  <c:v>87.883333333333312</c:v>
                </c:pt>
                <c:pt idx="6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4B-4F62-989A-AD1681AF80A9}"/>
            </c:ext>
          </c:extLst>
        </c:ser>
        <c:ser>
          <c:idx val="1"/>
          <c:order val="1"/>
          <c:tx>
            <c:strRef>
              <c:f>'individual schools'!$P$2</c:f>
              <c:strCache>
                <c:ptCount val="1"/>
                <c:pt idx="0">
                  <c:v>post read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schools'!$L$3:$L$9</c:f>
              <c:strCache>
                <c:ptCount val="7"/>
                <c:pt idx="0">
                  <c:v>MS-1</c:v>
                </c:pt>
                <c:pt idx="1">
                  <c:v>MS-2</c:v>
                </c:pt>
                <c:pt idx="2">
                  <c:v>MS-3</c:v>
                </c:pt>
                <c:pt idx="3">
                  <c:v>MS-4</c:v>
                </c:pt>
                <c:pt idx="4">
                  <c:v>MS-5</c:v>
                </c:pt>
                <c:pt idx="5">
                  <c:v>MS-6</c:v>
                </c:pt>
                <c:pt idx="6">
                  <c:v>MS-7</c:v>
                </c:pt>
              </c:strCache>
            </c:strRef>
          </c:cat>
          <c:val>
            <c:numRef>
              <c:f>'individual schools'!$P$3:$P$9</c:f>
              <c:numCache>
                <c:formatCode>0.0</c:formatCode>
                <c:ptCount val="7"/>
                <c:pt idx="0">
                  <c:v>60.366666666666653</c:v>
                </c:pt>
                <c:pt idx="1">
                  <c:v>84.033333333333346</c:v>
                </c:pt>
                <c:pt idx="2">
                  <c:v>82.716666666666654</c:v>
                </c:pt>
                <c:pt idx="3">
                  <c:v>73.600000000000009</c:v>
                </c:pt>
                <c:pt idx="4">
                  <c:v>92.35</c:v>
                </c:pt>
                <c:pt idx="5">
                  <c:v>93.183333333333323</c:v>
                </c:pt>
                <c:pt idx="6">
                  <c:v>65.100000000000009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B-4F62-989A-AD1681AF8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938808"/>
        <c:axId val="417935280"/>
      </c:barChart>
      <c:catAx>
        <c:axId val="417938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7935280"/>
        <c:crosses val="autoZero"/>
        <c:auto val="1"/>
        <c:lblAlgn val="ctr"/>
        <c:lblOffset val="100"/>
        <c:noMultiLvlLbl val="0"/>
      </c:catAx>
      <c:valAx>
        <c:axId val="417935280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</a:t>
                </a:r>
                <a:r>
                  <a:rPr lang="en-US" sz="1800" baseline="0"/>
                  <a:t> % Student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79388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Comparison of Middle level MSA math</a:t>
            </a:r>
            <a:r>
              <a:rPr lang="en-US" sz="2000" baseline="0" dirty="0"/>
              <a:t> scores pre- and post-certification</a:t>
            </a:r>
            <a:endParaRPr lang="en-US" sz="20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'individual schools'!$M$2</c:f>
              <c:strCache>
                <c:ptCount val="1"/>
                <c:pt idx="0">
                  <c:v>pre math</c:v>
                </c:pt>
              </c:strCache>
            </c:strRef>
          </c:tx>
          <c:spPr>
            <a:solidFill>
              <a:srgbClr val="FFDF36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schools'!$L$3:$L$9</c:f>
              <c:strCache>
                <c:ptCount val="7"/>
                <c:pt idx="0">
                  <c:v>MS-1</c:v>
                </c:pt>
                <c:pt idx="1">
                  <c:v>MS-2</c:v>
                </c:pt>
                <c:pt idx="2">
                  <c:v>MS-3</c:v>
                </c:pt>
                <c:pt idx="3">
                  <c:v>MS-4</c:v>
                </c:pt>
                <c:pt idx="4">
                  <c:v>MS-5</c:v>
                </c:pt>
                <c:pt idx="5">
                  <c:v>MS-6</c:v>
                </c:pt>
                <c:pt idx="6">
                  <c:v>MS-7</c:v>
                </c:pt>
              </c:strCache>
            </c:strRef>
          </c:cat>
          <c:val>
            <c:numRef>
              <c:f>'individual schools'!$M$3:$M$9</c:f>
              <c:numCache>
                <c:formatCode>0.0</c:formatCode>
                <c:ptCount val="7"/>
                <c:pt idx="0">
                  <c:v>38.299999999999997</c:v>
                </c:pt>
                <c:pt idx="1">
                  <c:v>82.7</c:v>
                </c:pt>
                <c:pt idx="2">
                  <c:v>56.75</c:v>
                </c:pt>
                <c:pt idx="3">
                  <c:v>41.25</c:v>
                </c:pt>
                <c:pt idx="4">
                  <c:v>83.95</c:v>
                </c:pt>
                <c:pt idx="5">
                  <c:v>84.066666666666663</c:v>
                </c:pt>
                <c:pt idx="6">
                  <c:v>62.416666666666643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E-476C-9812-3CB98A3B80C5}"/>
            </c:ext>
          </c:extLst>
        </c:ser>
        <c:ser>
          <c:idx val="1"/>
          <c:order val="1"/>
          <c:tx>
            <c:strRef>
              <c:f>'individual schools'!$N$2</c:f>
              <c:strCache>
                <c:ptCount val="1"/>
                <c:pt idx="0">
                  <c:v>post math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'individual schools'!$L$3:$L$9</c:f>
              <c:strCache>
                <c:ptCount val="7"/>
                <c:pt idx="0">
                  <c:v>MS-1</c:v>
                </c:pt>
                <c:pt idx="1">
                  <c:v>MS-2</c:v>
                </c:pt>
                <c:pt idx="2">
                  <c:v>MS-3</c:v>
                </c:pt>
                <c:pt idx="3">
                  <c:v>MS-4</c:v>
                </c:pt>
                <c:pt idx="4">
                  <c:v>MS-5</c:v>
                </c:pt>
                <c:pt idx="5">
                  <c:v>MS-6</c:v>
                </c:pt>
                <c:pt idx="6">
                  <c:v>MS-7</c:v>
                </c:pt>
              </c:strCache>
            </c:strRef>
          </c:cat>
          <c:val>
            <c:numRef>
              <c:f>'individual schools'!$N$3:$N$9</c:f>
              <c:numCache>
                <c:formatCode>0.0</c:formatCode>
                <c:ptCount val="7"/>
                <c:pt idx="0">
                  <c:v>42.633333333333333</c:v>
                </c:pt>
                <c:pt idx="1">
                  <c:v>85.733333333333348</c:v>
                </c:pt>
                <c:pt idx="2">
                  <c:v>68.033333333333346</c:v>
                </c:pt>
                <c:pt idx="3">
                  <c:v>53.35</c:v>
                </c:pt>
                <c:pt idx="4">
                  <c:v>91.133333333333312</c:v>
                </c:pt>
                <c:pt idx="5">
                  <c:v>88.1</c:v>
                </c:pt>
                <c:pt idx="6">
                  <c:v>63.35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E-476C-9812-3CB98A3B8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939200"/>
        <c:axId val="417937632"/>
      </c:barChart>
      <c:catAx>
        <c:axId val="417939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7937632"/>
        <c:crosses val="autoZero"/>
        <c:auto val="1"/>
        <c:lblAlgn val="ctr"/>
        <c:lblOffset val="100"/>
        <c:noMultiLvlLbl val="0"/>
      </c:catAx>
      <c:valAx>
        <c:axId val="4179376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Student Proficient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79392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Comparison</a:t>
            </a:r>
            <a:r>
              <a:rPr lang="en-US" sz="2000" baseline="0"/>
              <a:t> of MSA Algebra performance pre- and post-certification</a:t>
            </a:r>
            <a:endParaRPr lang="en-US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school'!$D$2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rgbClr val="FFDF20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school'!$C$3:$C$11</c:f>
              <c:strCache>
                <c:ptCount val="9"/>
                <c:pt idx="0">
                  <c:v>HS-1</c:v>
                </c:pt>
                <c:pt idx="1">
                  <c:v>HS-2</c:v>
                </c:pt>
                <c:pt idx="2">
                  <c:v>HS-3</c:v>
                </c:pt>
                <c:pt idx="3">
                  <c:v>HS-4</c:v>
                </c:pt>
                <c:pt idx="4">
                  <c:v>HS-5</c:v>
                </c:pt>
                <c:pt idx="5">
                  <c:v>HS-6</c:v>
                </c:pt>
                <c:pt idx="6">
                  <c:v>HS-7</c:v>
                </c:pt>
                <c:pt idx="7">
                  <c:v>HS-8</c:v>
                </c:pt>
                <c:pt idx="8">
                  <c:v>HS-9</c:v>
                </c:pt>
              </c:strCache>
            </c:strRef>
          </c:cat>
          <c:val>
            <c:numRef>
              <c:f>'by school'!$D$3:$D$11</c:f>
              <c:numCache>
                <c:formatCode>General</c:formatCode>
                <c:ptCount val="9"/>
                <c:pt idx="0">
                  <c:v>18.7</c:v>
                </c:pt>
                <c:pt idx="1">
                  <c:v>18.2</c:v>
                </c:pt>
                <c:pt idx="2">
                  <c:v>75.95</c:v>
                </c:pt>
                <c:pt idx="3">
                  <c:v>64.349999999999994</c:v>
                </c:pt>
                <c:pt idx="4">
                  <c:v>48.45</c:v>
                </c:pt>
                <c:pt idx="5">
                  <c:v>63.7</c:v>
                </c:pt>
                <c:pt idx="6">
                  <c:v>70.55</c:v>
                </c:pt>
                <c:pt idx="7">
                  <c:v>29.6</c:v>
                </c:pt>
                <c:pt idx="8">
                  <c:v>37.950000000000003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A5-454A-9FB0-0A507D9C9AA9}"/>
            </c:ext>
          </c:extLst>
        </c:ser>
        <c:ser>
          <c:idx val="1"/>
          <c:order val="1"/>
          <c:tx>
            <c:strRef>
              <c:f>'by school'!$E$2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school'!$C$3:$C$11</c:f>
              <c:strCache>
                <c:ptCount val="9"/>
                <c:pt idx="0">
                  <c:v>HS-1</c:v>
                </c:pt>
                <c:pt idx="1">
                  <c:v>HS-2</c:v>
                </c:pt>
                <c:pt idx="2">
                  <c:v>HS-3</c:v>
                </c:pt>
                <c:pt idx="3">
                  <c:v>HS-4</c:v>
                </c:pt>
                <c:pt idx="4">
                  <c:v>HS-5</c:v>
                </c:pt>
                <c:pt idx="5">
                  <c:v>HS-6</c:v>
                </c:pt>
                <c:pt idx="6">
                  <c:v>HS-7</c:v>
                </c:pt>
                <c:pt idx="7">
                  <c:v>HS-8</c:v>
                </c:pt>
                <c:pt idx="8">
                  <c:v>HS-9</c:v>
                </c:pt>
              </c:strCache>
            </c:strRef>
          </c:cat>
          <c:val>
            <c:numRef>
              <c:f>'by school'!$E$3:$E$11</c:f>
              <c:numCache>
                <c:formatCode>General</c:formatCode>
                <c:ptCount val="9"/>
                <c:pt idx="0">
                  <c:v>49.9</c:v>
                </c:pt>
                <c:pt idx="1">
                  <c:v>38.549999999999997</c:v>
                </c:pt>
                <c:pt idx="2">
                  <c:v>94.4</c:v>
                </c:pt>
                <c:pt idx="3">
                  <c:v>64.45</c:v>
                </c:pt>
                <c:pt idx="4">
                  <c:v>70.900000000000006</c:v>
                </c:pt>
                <c:pt idx="5">
                  <c:v>57.65</c:v>
                </c:pt>
                <c:pt idx="6">
                  <c:v>94.3</c:v>
                </c:pt>
                <c:pt idx="7">
                  <c:v>29.75</c:v>
                </c:pt>
                <c:pt idx="8">
                  <c:v>42.7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A5-454A-9FB0-0A507D9C9A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938416"/>
        <c:axId val="417936456"/>
      </c:barChart>
      <c:catAx>
        <c:axId val="41793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7936456"/>
        <c:crosses val="autoZero"/>
        <c:auto val="1"/>
        <c:lblAlgn val="ctr"/>
        <c:lblOffset val="100"/>
        <c:noMultiLvlLbl val="0"/>
      </c:catAx>
      <c:valAx>
        <c:axId val="417936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of Students Proficient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179384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Comparison</a:t>
            </a:r>
            <a:r>
              <a:rPr lang="en-US" sz="2000" baseline="0"/>
              <a:t> of MSA Biology performance pre- and post-certification</a:t>
            </a:r>
            <a:endParaRPr lang="en-US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school'!$F$2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rgbClr val="FFDF20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school'!$C$3:$C$11</c:f>
              <c:strCache>
                <c:ptCount val="9"/>
                <c:pt idx="0">
                  <c:v>HS-1</c:v>
                </c:pt>
                <c:pt idx="1">
                  <c:v>HS-2</c:v>
                </c:pt>
                <c:pt idx="2">
                  <c:v>HS-3</c:v>
                </c:pt>
                <c:pt idx="3">
                  <c:v>HS-4</c:v>
                </c:pt>
                <c:pt idx="4">
                  <c:v>HS-5</c:v>
                </c:pt>
                <c:pt idx="5">
                  <c:v>HS-6</c:v>
                </c:pt>
                <c:pt idx="6">
                  <c:v>HS-7</c:v>
                </c:pt>
                <c:pt idx="7">
                  <c:v>HS-8</c:v>
                </c:pt>
                <c:pt idx="8">
                  <c:v>HS-9</c:v>
                </c:pt>
              </c:strCache>
            </c:strRef>
          </c:cat>
          <c:val>
            <c:numRef>
              <c:f>'by school'!$F$3:$F$11</c:f>
              <c:numCache>
                <c:formatCode>General</c:formatCode>
                <c:ptCount val="9"/>
                <c:pt idx="0">
                  <c:v>36.450000000000003</c:v>
                </c:pt>
                <c:pt idx="1">
                  <c:v>6.4</c:v>
                </c:pt>
                <c:pt idx="2">
                  <c:v>86.75</c:v>
                </c:pt>
                <c:pt idx="3">
                  <c:v>79.7</c:v>
                </c:pt>
                <c:pt idx="4">
                  <c:v>56.65</c:v>
                </c:pt>
                <c:pt idx="5">
                  <c:v>71.05</c:v>
                </c:pt>
                <c:pt idx="6">
                  <c:v>78.8</c:v>
                </c:pt>
                <c:pt idx="7">
                  <c:v>37.299999999999997</c:v>
                </c:pt>
                <c:pt idx="8">
                  <c:v>65.400000000000006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96-4C46-A186-BB08AEC4900E}"/>
            </c:ext>
          </c:extLst>
        </c:ser>
        <c:ser>
          <c:idx val="1"/>
          <c:order val="1"/>
          <c:tx>
            <c:strRef>
              <c:f>'by school'!$G$2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errBars>
            <c:errBarType val="both"/>
            <c:errValType val="stdErr"/>
            <c:noEndCap val="0"/>
            <c:spPr>
              <a:ln w="22225">
                <a:solidFill>
                  <a:schemeClr val="accent2"/>
                </a:solidFill>
              </a:ln>
            </c:spPr>
          </c:errBars>
          <c:cat>
            <c:strRef>
              <c:f>'by school'!$C$3:$C$11</c:f>
              <c:strCache>
                <c:ptCount val="9"/>
                <c:pt idx="0">
                  <c:v>HS-1</c:v>
                </c:pt>
                <c:pt idx="1">
                  <c:v>HS-2</c:v>
                </c:pt>
                <c:pt idx="2">
                  <c:v>HS-3</c:v>
                </c:pt>
                <c:pt idx="3">
                  <c:v>HS-4</c:v>
                </c:pt>
                <c:pt idx="4">
                  <c:v>HS-5</c:v>
                </c:pt>
                <c:pt idx="5">
                  <c:v>HS-6</c:v>
                </c:pt>
                <c:pt idx="6">
                  <c:v>HS-7</c:v>
                </c:pt>
                <c:pt idx="7">
                  <c:v>HS-8</c:v>
                </c:pt>
                <c:pt idx="8">
                  <c:v>HS-9</c:v>
                </c:pt>
              </c:strCache>
            </c:strRef>
          </c:cat>
          <c:val>
            <c:numRef>
              <c:f>'by school'!$G$3:$G$11</c:f>
              <c:numCache>
                <c:formatCode>General</c:formatCode>
                <c:ptCount val="9"/>
                <c:pt idx="0">
                  <c:v>53.25</c:v>
                </c:pt>
                <c:pt idx="1">
                  <c:v>36.65</c:v>
                </c:pt>
                <c:pt idx="2">
                  <c:v>96.95</c:v>
                </c:pt>
                <c:pt idx="3">
                  <c:v>70.5</c:v>
                </c:pt>
                <c:pt idx="4">
                  <c:v>73.2</c:v>
                </c:pt>
                <c:pt idx="5">
                  <c:v>66.45</c:v>
                </c:pt>
                <c:pt idx="6">
                  <c:v>92.25</c:v>
                </c:pt>
                <c:pt idx="7">
                  <c:v>34.299999999999997</c:v>
                </c:pt>
                <c:pt idx="8">
                  <c:v>65.75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96-4C46-A186-BB08AEC490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940376"/>
        <c:axId val="417935672"/>
      </c:barChart>
      <c:catAx>
        <c:axId val="417940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7935672"/>
        <c:crosses val="autoZero"/>
        <c:auto val="1"/>
        <c:lblAlgn val="ctr"/>
        <c:lblOffset val="100"/>
        <c:noMultiLvlLbl val="0"/>
      </c:catAx>
      <c:valAx>
        <c:axId val="417935672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Mean % Students Proficient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79403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5DA4C-4F60-4DB7-8B9B-77E78CEF3DB6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C4932-2F65-4143-9154-7D3E93B6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A9062E-4CBD-4A67-93A0-BEA5080B8C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9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BABD4D-EED5-4F69-9876-07039174363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3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912954-F169-4B43-AEC8-A61DDE98F83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26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526DF4-0D22-4316-BD9A-F501EF3D0A9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5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9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3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3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6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2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7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5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55F71-3F8A-45B9-BB91-610D69D1BC7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810B-5FDE-449B-BBBD-4ABB761AE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4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3312" y="387636"/>
            <a:ext cx="7058139" cy="3470312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Influence of Maryland Green School Certification on Student Achievement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1659" y="4037058"/>
            <a:ext cx="3634740" cy="2269474"/>
          </a:xfrm>
        </p:spPr>
        <p:txBody>
          <a:bodyPr>
            <a:noAutofit/>
          </a:bodyPr>
          <a:lstStyle/>
          <a:p>
            <a:r>
              <a:rPr lang="en-US" dirty="0"/>
              <a:t>Sarah Haines, </a:t>
            </a:r>
          </a:p>
          <a:p>
            <a:r>
              <a:rPr lang="en-US" dirty="0"/>
              <a:t>Amy Trauth-Nare, </a:t>
            </a:r>
          </a:p>
          <a:p>
            <a:r>
              <a:rPr lang="en-US" dirty="0"/>
              <a:t>Katie Dell and Cindy Ghent</a:t>
            </a:r>
          </a:p>
          <a:p>
            <a:r>
              <a:rPr lang="en-US" dirty="0"/>
              <a:t> STEM Education Center</a:t>
            </a:r>
          </a:p>
          <a:p>
            <a:r>
              <a:rPr lang="en-US" dirty="0"/>
              <a:t>April 2015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mage result for Towson Univers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10" y="4255770"/>
            <a:ext cx="3109803" cy="232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80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21275" y="653436"/>
          <a:ext cx="8828052" cy="5732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850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59627" y="653437"/>
          <a:ext cx="8889701" cy="5646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51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08946" y="604121"/>
          <a:ext cx="8692425" cy="569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578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71956" y="801385"/>
          <a:ext cx="8865041" cy="554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605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08945" y="739740"/>
          <a:ext cx="8828052" cy="564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391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47298" y="554804"/>
          <a:ext cx="8865040" cy="5831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43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22638" y="641108"/>
          <a:ext cx="8877371" cy="5708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89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21276" y="752069"/>
          <a:ext cx="8717085" cy="5622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216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776725"/>
          <a:ext cx="8229600" cy="55662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99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Mean %</a:t>
                      </a:r>
                      <a:r>
                        <a:rPr lang="en-US" sz="1800" baseline="0" dirty="0">
                          <a:effectLst/>
                        </a:rPr>
                        <a:t> of Students Proficient</a:t>
                      </a:r>
                      <a:endParaRPr lang="en-US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Post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t(</a:t>
                      </a:r>
                      <a:r>
                        <a:rPr lang="en-US" sz="2000" dirty="0" err="1">
                          <a:effectLst/>
                        </a:rPr>
                        <a:t>df</a:t>
                      </a:r>
                      <a:r>
                        <a:rPr lang="en-US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8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and 8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grade reading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87.8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9.50 (49)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8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and 8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grade math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79.4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7.61 (49)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8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grade algebra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47.5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60.3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2.92 (8)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0.02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8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grade English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56.4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64.5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3.95 (8)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0.004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8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</a:t>
                      </a:r>
                      <a:r>
                        <a:rPr lang="en-US" sz="2000" baseline="30000" dirty="0">
                          <a:effectLst/>
                        </a:rPr>
                        <a:t>th</a:t>
                      </a:r>
                      <a:r>
                        <a:rPr lang="en-US" sz="2000" dirty="0">
                          <a:effectLst/>
                        </a:rPr>
                        <a:t> grade biology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57.6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65.5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1.84 (8)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9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8268" y="302232"/>
            <a:ext cx="9144000" cy="923253"/>
          </a:xfrm>
        </p:spPr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6060" y="1704094"/>
            <a:ext cx="3634741" cy="5419012"/>
          </a:xfrm>
        </p:spPr>
        <p:txBody>
          <a:bodyPr>
            <a:normAutofit/>
          </a:bodyPr>
          <a:lstStyle/>
          <a:p>
            <a:pPr algn="l"/>
            <a:r>
              <a:rPr lang="en-US" sz="2800" u="sng" dirty="0"/>
              <a:t>Research Question #2</a:t>
            </a:r>
            <a:r>
              <a:rPr lang="en-US" sz="2800" dirty="0"/>
              <a:t>:</a:t>
            </a:r>
          </a:p>
          <a:p>
            <a:pPr lvl="0" algn="l"/>
            <a:r>
              <a:rPr lang="en-US" sz="2800" b="1" dirty="0">
                <a:solidFill>
                  <a:prstClr val="black"/>
                </a:solidFill>
              </a:rPr>
              <a:t>At MD Green Schools, which demographic variables most strongly correlate with student achievement?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470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3024130" cy="822642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254" y="1183584"/>
            <a:ext cx="8692425" cy="49425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Some studies have shown positive impact of EE on student achievement:</a:t>
            </a:r>
          </a:p>
          <a:p>
            <a:r>
              <a:rPr lang="en-US" sz="2400" dirty="0"/>
              <a:t>Lieberman &amp; Hoody (1998) – students in 40 U.S. schools increased performance on standardized tests</a:t>
            </a:r>
          </a:p>
          <a:p>
            <a:r>
              <a:rPr lang="en-US" sz="2400" dirty="0" err="1"/>
              <a:t>Bartosh</a:t>
            </a:r>
            <a:r>
              <a:rPr lang="en-US" sz="2400" dirty="0"/>
              <a:t> et al. (2007) – MS students in EE school scored higher in at least one subject than those in non-EE schools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Other studies have been inconclusive:</a:t>
            </a:r>
          </a:p>
          <a:p>
            <a:r>
              <a:rPr lang="en-US" sz="2400" dirty="0" err="1"/>
              <a:t>Clavijo</a:t>
            </a:r>
            <a:r>
              <a:rPr lang="en-US" sz="2400" dirty="0"/>
              <a:t> (2002) – 5</a:t>
            </a:r>
            <a:r>
              <a:rPr lang="en-US" sz="2400" baseline="30000" dirty="0"/>
              <a:t>th</a:t>
            </a:r>
            <a:r>
              <a:rPr lang="en-US" sz="2400" dirty="0"/>
              <a:t> and 6</a:t>
            </a:r>
            <a:r>
              <a:rPr lang="en-US" sz="2400" baseline="30000" dirty="0"/>
              <a:t>th</a:t>
            </a:r>
            <a:r>
              <a:rPr lang="en-US" sz="2400" dirty="0"/>
              <a:t> grade participation in EE did not correlate w/ increased science achievement</a:t>
            </a:r>
          </a:p>
          <a:p>
            <a:r>
              <a:rPr lang="en-US" sz="2400" dirty="0" err="1"/>
              <a:t>Duffin</a:t>
            </a:r>
            <a:r>
              <a:rPr lang="en-US" sz="2400" dirty="0"/>
              <a:t> et al. (2007) – inconsistent patterns in correlations b/t student EE participation and achievement in ELA and math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5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90549" y="-118567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For pre-green schools, student – teacher ratio (r</a:t>
            </a:r>
            <a:r>
              <a:rPr lang="en-US" sz="3200" dirty="0">
                <a:latin typeface="Script MT Bold" pitchFamily="66" charset="0"/>
              </a:rPr>
              <a:t>~</a:t>
            </a:r>
            <a:r>
              <a:rPr lang="en-US" sz="3200" dirty="0"/>
              <a:t>0.7)</a:t>
            </a:r>
          </a:p>
          <a:p>
            <a:pPr eaLnBrk="1" hangingPunct="1"/>
            <a:r>
              <a:rPr lang="en-US" sz="3200" dirty="0"/>
              <a:t>For post-green schools, the correlation was lower (r</a:t>
            </a:r>
            <a:r>
              <a:rPr lang="en-US" sz="3200" dirty="0">
                <a:latin typeface="Script MT Bold" pitchFamily="66" charset="0"/>
              </a:rPr>
              <a:t>≤</a:t>
            </a:r>
            <a:r>
              <a:rPr lang="en-US" sz="3200" dirty="0"/>
              <a:t>0.5)</a:t>
            </a:r>
            <a:r>
              <a:rPr lang="en-US" sz="3200" dirty="0">
                <a:latin typeface="Script MT Bold" pitchFamily="66" charset="0"/>
              </a:rPr>
              <a:t> </a:t>
            </a:r>
            <a:endParaRPr lang="en-US" sz="3200" dirty="0"/>
          </a:p>
          <a:p>
            <a:pPr eaLnBrk="1" hangingPunct="1"/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803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581520" y="276087"/>
            <a:ext cx="2137372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Purpose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determine what correlations, if any, existed between MD Green School certification, standardized test scores and other variables that potentially impact student achievement</a:t>
            </a:r>
          </a:p>
          <a:p>
            <a:r>
              <a:rPr lang="en-US" dirty="0"/>
              <a:t>Compared student achievement 3 years prior to AND 3 years immediately following certification </a:t>
            </a:r>
            <a:r>
              <a:rPr lang="en-US" u="sng" dirty="0"/>
              <a:t>in the same schools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011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521" y="276087"/>
            <a:ext cx="4241593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MD Green School certification correlate with increased student achievement in...</a:t>
            </a:r>
          </a:p>
          <a:p>
            <a:pPr lvl="1"/>
            <a:r>
              <a:rPr lang="en-US" sz="2800" dirty="0"/>
              <a:t>Grades 5 and 8 reading and math?</a:t>
            </a:r>
          </a:p>
          <a:p>
            <a:pPr lvl="1"/>
            <a:r>
              <a:rPr lang="en-US" sz="2800" dirty="0"/>
              <a:t>High school math, ELA and biology?</a:t>
            </a:r>
          </a:p>
          <a:p>
            <a:r>
              <a:rPr lang="en-US" dirty="0"/>
              <a:t>At MD Green Schools, which demographic variables most strongly correlate with student achievement?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931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96" y="61662"/>
            <a:ext cx="3415328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45229"/>
            <a:ext cx="7976302" cy="48809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Participants: all K-12 MD schools with Green School certification in 2004-2007</a:t>
            </a:r>
          </a:p>
          <a:p>
            <a:r>
              <a:rPr lang="en-US" dirty="0"/>
              <a:t>Data collection from MSDE and school websites, e-mail correspondence with principals</a:t>
            </a:r>
          </a:p>
          <a:p>
            <a:pPr lvl="1"/>
            <a:r>
              <a:rPr lang="en-US" sz="2800" dirty="0"/>
              <a:t> student demographics and attendance rates</a:t>
            </a:r>
          </a:p>
          <a:p>
            <a:pPr lvl="1"/>
            <a:r>
              <a:rPr lang="en-US" sz="2800" dirty="0"/>
              <a:t>MSA and HSA scores</a:t>
            </a:r>
          </a:p>
          <a:p>
            <a:pPr lvl="1"/>
            <a:r>
              <a:rPr lang="en-US" sz="2800" dirty="0"/>
              <a:t>Size of school population</a:t>
            </a:r>
          </a:p>
          <a:p>
            <a:pPr lvl="1"/>
            <a:r>
              <a:rPr lang="en-US" sz="2800" dirty="0"/>
              <a:t>Average student-teacher ratio</a:t>
            </a:r>
          </a:p>
          <a:p>
            <a:pPr lvl="1"/>
            <a:r>
              <a:rPr lang="en-US" sz="2800" dirty="0"/>
              <a:t>Rates of teacher certification</a:t>
            </a:r>
          </a:p>
          <a:p>
            <a:pPr lvl="1"/>
            <a:r>
              <a:rPr lang="en-US" sz="2800" dirty="0"/>
              <a:t>PTA presence and size</a:t>
            </a:r>
          </a:p>
          <a:p>
            <a:pPr lvl="1"/>
            <a:r>
              <a:rPr lang="en-US" sz="2800" dirty="0"/>
              <a:t>Presence of extracurricular environmental clubs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025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For post-green schools, PTA presence correlates with the increased scores in algebra and biology.  (r=0.8, r=0.6)</a:t>
            </a:r>
          </a:p>
          <a:p>
            <a:pPr eaLnBrk="1" hangingPunct="1"/>
            <a:r>
              <a:rPr lang="en-US" dirty="0"/>
              <a:t>This wasn’t present for the pre-green condition (r&lt;0)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Does the Green School program impact PTA numbers?  Or the other way around?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161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>
              <a:defRPr/>
            </a:pPr>
            <a:r>
              <a:rPr lang="en-US" dirty="0"/>
              <a:t>Schools with higher percentage of minority students have high negative correlations with scores for all tests  (r ~ -0.5 to -0.8)</a:t>
            </a:r>
          </a:p>
          <a:p>
            <a:pPr indent="-274320">
              <a:defRPr/>
            </a:pPr>
            <a:r>
              <a:rPr lang="en-US" dirty="0"/>
              <a:t>Schools with lower percentage of minority students have high positive correlations with scores for all tests (r ~ 0.5 – 0.8)</a:t>
            </a:r>
          </a:p>
          <a:p>
            <a:pPr indent="-274320">
              <a:defRPr/>
            </a:pPr>
            <a:r>
              <a:rPr lang="en-US" dirty="0"/>
              <a:t>BUT – since this also correlates with certification levels it may be difficult to ascertain causative agents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33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There is a negative correlation for the test scores for schools with higher numbers of non-certified teachers.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This is very strong for the non-green school biology HSA scores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012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71958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4545"/>
            <a:ext cx="8229600" cy="4831619"/>
          </a:xfrm>
        </p:spPr>
        <p:txBody>
          <a:bodyPr>
            <a:normAutofit/>
          </a:bodyPr>
          <a:lstStyle/>
          <a:p>
            <a:r>
              <a:rPr lang="en-US" dirty="0"/>
              <a:t>Students improved their performance on standardized tests after their school received MD Green School certification</a:t>
            </a:r>
          </a:p>
          <a:p>
            <a:r>
              <a:rPr lang="en-US" dirty="0"/>
              <a:t>Increased in achievement across all academic areas measured by MSA and HSA</a:t>
            </a:r>
          </a:p>
          <a:p>
            <a:r>
              <a:rPr lang="en-US" dirty="0"/>
              <a:t>Increases were statistically significant in all areas except Biology HSA</a:t>
            </a:r>
          </a:p>
          <a:p>
            <a:r>
              <a:rPr lang="en-US" dirty="0"/>
              <a:t>Lower student-teacher ratio, PTA presence, and greater % certified teachers also correlated with higher student achievement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97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8812" y="234072"/>
            <a:ext cx="4109390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/>
              <a:t>Findings support prior research indicating enhanced student achievement in EE settings</a:t>
            </a:r>
          </a:p>
          <a:p>
            <a:r>
              <a:rPr lang="en-US" dirty="0"/>
              <a:t>Established positive relationship between MD Green School certification and student achievement – additional factors or variables confound our ability to infer causation</a:t>
            </a:r>
          </a:p>
          <a:p>
            <a:r>
              <a:rPr lang="en-US" dirty="0"/>
              <a:t>Most effective approach to EE is a systemic-multi-year program with cross-disciplinary integration (Ernst &amp; Monroe, 2004)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28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575" y="234072"/>
            <a:ext cx="4494982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253" y="1417639"/>
            <a:ext cx="8581458" cy="4857817"/>
          </a:xfrm>
        </p:spPr>
        <p:txBody>
          <a:bodyPr>
            <a:normAutofit/>
          </a:bodyPr>
          <a:lstStyle/>
          <a:p>
            <a:r>
              <a:rPr lang="en-US" dirty="0"/>
              <a:t>Greater emphasis of environmental standards in Biology HSA would provide more valid measures of student EE knowledge and skills.</a:t>
            </a:r>
          </a:p>
          <a:p>
            <a:r>
              <a:rPr lang="en-US" dirty="0"/>
              <a:t>State-level recognition of environmental education PRAXIS and certification in Maryland</a:t>
            </a:r>
          </a:p>
          <a:p>
            <a:r>
              <a:rPr lang="en-US" dirty="0"/>
              <a:t>School-level case study of EE integration in K-12 curriculum to understand how classroom context influence student engagement and achievement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142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581520" y="276087"/>
            <a:ext cx="2137372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Purpose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determine what correlations, if any, existed between MD Green School certification, standardized test scores and other variables that potentially impact student achievement</a:t>
            </a:r>
          </a:p>
          <a:p>
            <a:r>
              <a:rPr lang="en-US" dirty="0"/>
              <a:t>Compared student achievement 3 years prior to AND 3 years immediately following certification </a:t>
            </a:r>
            <a:r>
              <a:rPr lang="en-US" u="sng" dirty="0"/>
              <a:t>in the same schools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365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Drs. Susan </a:t>
            </a:r>
            <a:r>
              <a:rPr lang="en-US" dirty="0" err="1"/>
              <a:t>Gresens</a:t>
            </a:r>
            <a:r>
              <a:rPr lang="en-US" dirty="0"/>
              <a:t> and Vanessa Beauchamp, Department of Biological Sciences for providing statistical expertise</a:t>
            </a:r>
          </a:p>
          <a:p>
            <a:r>
              <a:rPr lang="en-US" dirty="0"/>
              <a:t>All K-12 MD Green Schools who voluntarily assisted with data compilation</a:t>
            </a:r>
          </a:p>
          <a:p>
            <a:r>
              <a:rPr lang="en-US" dirty="0"/>
              <a:t>Tom </a:t>
            </a:r>
            <a:r>
              <a:rPr lang="en-US" dirty="0" err="1"/>
              <a:t>Marcinkowski</a:t>
            </a:r>
            <a:r>
              <a:rPr lang="en-US" dirty="0"/>
              <a:t>, Kate </a:t>
            </a:r>
            <a:r>
              <a:rPr lang="en-US" dirty="0" err="1"/>
              <a:t>Clavijo</a:t>
            </a:r>
            <a:r>
              <a:rPr lang="en-US" dirty="0"/>
              <a:t>, and Ramona Stone for reviewing and commenting on previous versions of the research manuscript</a:t>
            </a:r>
          </a:p>
        </p:txBody>
      </p:sp>
      <p:pic>
        <p:nvPicPr>
          <p:cNvPr id="2050" name="Picture 2" descr="Image result for Towson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810" y="4758682"/>
            <a:ext cx="2439670" cy="182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89377" y="4752324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593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1521" y="276087"/>
            <a:ext cx="4241593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MD Green School certification correlate with increased student achievement in...</a:t>
            </a:r>
          </a:p>
          <a:p>
            <a:pPr lvl="1"/>
            <a:r>
              <a:rPr lang="en-US" sz="2800" dirty="0"/>
              <a:t>Grades 5 and 8 reading and math?</a:t>
            </a:r>
          </a:p>
          <a:p>
            <a:pPr lvl="1"/>
            <a:r>
              <a:rPr lang="en-US" sz="2800" dirty="0"/>
              <a:t>High school math, ELA and biology?</a:t>
            </a:r>
          </a:p>
          <a:p>
            <a:r>
              <a:rPr lang="en-US" dirty="0"/>
              <a:t>At MD Green Schools, which demographic variables most strongly correlate with student achievement?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96" y="61662"/>
            <a:ext cx="3415328" cy="11835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Data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45229"/>
            <a:ext cx="7976302" cy="48809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Participants: all K-12 MD schools with Green School certification in 2004-2007</a:t>
            </a:r>
          </a:p>
          <a:p>
            <a:r>
              <a:rPr lang="en-US" dirty="0"/>
              <a:t>Data collection from MSDE and school websites, e-mail correspondence with principals</a:t>
            </a:r>
          </a:p>
          <a:p>
            <a:pPr lvl="1"/>
            <a:r>
              <a:rPr lang="en-US" sz="2800" dirty="0"/>
              <a:t> student demographics and attendance rates</a:t>
            </a:r>
          </a:p>
          <a:p>
            <a:pPr lvl="1"/>
            <a:r>
              <a:rPr lang="en-US" sz="2800" dirty="0"/>
              <a:t>MSA and HSA scores</a:t>
            </a:r>
          </a:p>
          <a:p>
            <a:pPr lvl="1"/>
            <a:r>
              <a:rPr lang="en-US" sz="2800" dirty="0"/>
              <a:t>Size of school population</a:t>
            </a:r>
          </a:p>
          <a:p>
            <a:pPr lvl="1"/>
            <a:r>
              <a:rPr lang="en-US" sz="2800" dirty="0"/>
              <a:t>Average student-teacher ratio</a:t>
            </a:r>
          </a:p>
          <a:p>
            <a:pPr lvl="1"/>
            <a:r>
              <a:rPr lang="en-US" sz="2800" dirty="0"/>
              <a:t>Rates of teacher certification</a:t>
            </a:r>
          </a:p>
          <a:p>
            <a:pPr lvl="1"/>
            <a:r>
              <a:rPr lang="en-US" sz="2800" dirty="0"/>
              <a:t>PTA presence and size</a:t>
            </a:r>
          </a:p>
          <a:p>
            <a:pPr lvl="1"/>
            <a:r>
              <a:rPr lang="en-US" sz="2800" dirty="0"/>
              <a:t>Presence of extracurricular environmental clubs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715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943" y="274639"/>
            <a:ext cx="3707176" cy="970589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Using SPSS v19, </a:t>
            </a:r>
          </a:p>
          <a:p>
            <a:r>
              <a:rPr lang="en-US" dirty="0"/>
              <a:t>Test of assumptions of equal variance and normality</a:t>
            </a:r>
          </a:p>
          <a:p>
            <a:r>
              <a:rPr lang="en-US" dirty="0"/>
              <a:t>Bivariate correlation analyses and paired t-tests to determine significance of MDGS certification and test scores</a:t>
            </a:r>
          </a:p>
          <a:p>
            <a:r>
              <a:rPr lang="en-US" dirty="0"/>
              <a:t>Ordination analyses to determine correlations among demographic variables and test scores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161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7756" y="198536"/>
            <a:ext cx="9144000" cy="1008095"/>
          </a:xfrm>
        </p:spPr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26880" y="1494072"/>
            <a:ext cx="3725702" cy="5363928"/>
          </a:xfrm>
        </p:spPr>
        <p:txBody>
          <a:bodyPr>
            <a:normAutofit/>
          </a:bodyPr>
          <a:lstStyle/>
          <a:p>
            <a:pPr algn="l"/>
            <a:r>
              <a:rPr lang="en-US" sz="2800" u="sng" dirty="0"/>
              <a:t>Research Question #1</a:t>
            </a:r>
            <a:r>
              <a:rPr lang="en-US" sz="2800" dirty="0"/>
              <a:t>:</a:t>
            </a:r>
          </a:p>
          <a:p>
            <a:pPr algn="l"/>
            <a:r>
              <a:rPr lang="en-US" sz="2800" b="1" dirty="0"/>
              <a:t>Does MD Green School certification correlate with increased student achievement in… </a:t>
            </a:r>
          </a:p>
          <a:p>
            <a:pPr algn="l"/>
            <a:r>
              <a:rPr lang="en-US" sz="2800" b="1" dirty="0"/>
              <a:t>	grades 5 and 8 reading and math? </a:t>
            </a:r>
          </a:p>
          <a:p>
            <a:pPr algn="l"/>
            <a:r>
              <a:rPr lang="en-US" sz="2800" b="1" dirty="0"/>
              <a:t>	High school math, ELA and biology?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05973" y="4534898"/>
            <a:ext cx="1364423" cy="17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77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81561" y="579462"/>
          <a:ext cx="8433502" cy="5708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08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81561" y="591792"/>
          <a:ext cx="8421172" cy="5794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494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1094</Words>
  <Application>Microsoft Office PowerPoint</Application>
  <PresentationFormat>Widescreen</PresentationFormat>
  <Paragraphs>153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Script MT Bold</vt:lpstr>
      <vt:lpstr>Times New Roman</vt:lpstr>
      <vt:lpstr>Office Theme</vt:lpstr>
      <vt:lpstr>The Influence of Maryland Green School Certification on Student Achievement</vt:lpstr>
      <vt:lpstr>Background</vt:lpstr>
      <vt:lpstr>Purpose</vt:lpstr>
      <vt:lpstr>Research Questions</vt:lpstr>
      <vt:lpstr>Data Collection</vt:lpstr>
      <vt:lpstr>Data Analysis</vt:lpstr>
      <vt:lpstr>Findings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Findings</vt:lpstr>
      <vt:lpstr>PowerPoint Presentation</vt:lpstr>
      <vt:lpstr>Purpose</vt:lpstr>
      <vt:lpstr>Research Questions</vt:lpstr>
      <vt:lpstr>Data Collection</vt:lpstr>
      <vt:lpstr>PowerPoint Presentation</vt:lpstr>
      <vt:lpstr>PowerPoint Presentation</vt:lpstr>
      <vt:lpstr>PowerPoint Presentation</vt:lpstr>
      <vt:lpstr>Summary</vt:lpstr>
      <vt:lpstr>Conclusions</vt:lpstr>
      <vt:lpstr>Recommendations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Influence of Maryland Green School Certification on Student Achievement</dc:title>
  <dc:creator>Owner</dc:creator>
  <cp:lastModifiedBy>Owner</cp:lastModifiedBy>
  <cp:revision>3</cp:revision>
  <dcterms:created xsi:type="dcterms:W3CDTF">2016-11-28T18:57:23Z</dcterms:created>
  <dcterms:modified xsi:type="dcterms:W3CDTF">2016-11-28T19:22:38Z</dcterms:modified>
</cp:coreProperties>
</file>