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sldIdLst>
    <p:sldId id="256" r:id="rId2"/>
    <p:sldId id="305" r:id="rId3"/>
    <p:sldId id="307" r:id="rId4"/>
    <p:sldId id="295" r:id="rId5"/>
    <p:sldId id="302" r:id="rId6"/>
    <p:sldId id="303" r:id="rId7"/>
    <p:sldId id="301" r:id="rId8"/>
    <p:sldId id="304"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21E"/>
    <a:srgbClr val="990000"/>
    <a:srgbClr val="FFFFFF"/>
    <a:srgbClr val="FF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7" autoAdjust="0"/>
    <p:restoredTop sz="99756" autoAdjust="0"/>
  </p:normalViewPr>
  <p:slideViewPr>
    <p:cSldViewPr>
      <p:cViewPr>
        <p:scale>
          <a:sx n="90" d="100"/>
          <a:sy n="90" d="100"/>
        </p:scale>
        <p:origin x="-2244" y="-6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71" d="100"/>
          <a:sy n="71" d="100"/>
        </p:scale>
        <p:origin x="-2262" y="-43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93659C-3967-4243-8441-4965C724CE60}" type="datetimeFigureOut">
              <a:rPr lang="en-US" smtClean="0"/>
              <a:pPr/>
              <a:t>11/23/2016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C6DF416-698B-44DF-9797-9BABF7D6EA52}" type="slidenum">
              <a:rPr lang="en-US" smtClean="0"/>
              <a:pPr/>
              <a:t>‹#›</a:t>
            </a:fld>
            <a:endParaRPr lang="en-US" dirty="0"/>
          </a:p>
        </p:txBody>
      </p:sp>
    </p:spTree>
    <p:extLst>
      <p:ext uri="{BB962C8B-B14F-4D97-AF65-F5344CB8AC3E}">
        <p14:creationId xmlns:p14="http://schemas.microsoft.com/office/powerpoint/2010/main" val="226365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Thanks for the invite to speak to you today. I am here to talk about  something that has long been considered a waste  - but which we at the Port Administration want to turn into an economically and environmentally  valuable resource – dredged material</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 want to acknowledge Andy Cook from your office who recently joined our advisory committee to help us sort out what can and cannot be done with harbor dredged material</a:t>
            </a:r>
          </a:p>
          <a:p>
            <a:endParaRPr lang="en-US" sz="1800" dirty="0"/>
          </a:p>
        </p:txBody>
      </p:sp>
      <p:sp>
        <p:nvSpPr>
          <p:cNvPr id="4" name="Slide Number Placeholder 3"/>
          <p:cNvSpPr>
            <a:spLocks noGrp="1"/>
          </p:cNvSpPr>
          <p:nvPr>
            <p:ph type="sldNum" sz="quarter" idx="10"/>
          </p:nvPr>
        </p:nvSpPr>
        <p:spPr/>
        <p:txBody>
          <a:bodyPr/>
          <a:lstStyle/>
          <a:p>
            <a:fld id="{1C6DF416-698B-44DF-9797-9BABF7D6EA52}" type="slidenum">
              <a:rPr lang="en-US" smtClean="0"/>
              <a:pPr/>
              <a:t>1</a:t>
            </a:fld>
            <a:endParaRPr lang="en-US" dirty="0"/>
          </a:p>
        </p:txBody>
      </p:sp>
    </p:spTree>
    <p:extLst>
      <p:ext uri="{BB962C8B-B14F-4D97-AF65-F5344CB8AC3E}">
        <p14:creationId xmlns:p14="http://schemas.microsoft.com/office/powerpoint/2010/main" val="1088574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at the port and our partners at the Corps of Engineers need to remove, on average, 1.5 mcy of sediment from harbor shipping channels each year, to maintain the depths needed for marine commerce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Dredging quantities are planning numbers</a:t>
            </a:r>
          </a:p>
          <a:p>
            <a:endParaRPr lang="en-US" sz="1600" dirty="0"/>
          </a:p>
        </p:txBody>
      </p:sp>
      <p:sp>
        <p:nvSpPr>
          <p:cNvPr id="4" name="Slide Number Placeholder 3"/>
          <p:cNvSpPr>
            <a:spLocks noGrp="1"/>
          </p:cNvSpPr>
          <p:nvPr>
            <p:ph type="sldNum" sz="quarter" idx="10"/>
          </p:nvPr>
        </p:nvSpPr>
        <p:spPr/>
        <p:txBody>
          <a:bodyPr/>
          <a:lstStyle/>
          <a:p>
            <a:fld id="{1C6DF416-698B-44DF-9797-9BABF7D6EA52}" type="slidenum">
              <a:rPr lang="en-US" smtClean="0"/>
              <a:pPr/>
              <a:t>2</a:t>
            </a:fld>
            <a:endParaRPr lang="en-US" dirty="0"/>
          </a:p>
        </p:txBody>
      </p:sp>
    </p:spTree>
    <p:extLst>
      <p:ext uri="{BB962C8B-B14F-4D97-AF65-F5344CB8AC3E}">
        <p14:creationId xmlns:p14="http://schemas.microsoft.com/office/powerpoint/2010/main" val="172741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1975 the state legislature declared that harbor sediment could</a:t>
            </a:r>
            <a:r>
              <a:rPr lang="en-US" sz="1200" kern="1200" baseline="0" dirty="0" smtClean="0">
                <a:solidFill>
                  <a:schemeClr val="tx1"/>
                </a:solidFill>
                <a:effectLst/>
                <a:latin typeface="+mn-lt"/>
                <a:ea typeface="+mn-ea"/>
                <a:cs typeface="+mn-cs"/>
              </a:rPr>
              <a:t> be harmful to the Chesapeake Bay if redeposited in the Bay in an unconfined manner – known as open water placement, which was the management solution at the time. Following that legislative declaration, the Port and the Corps of Engineers rebuilt the eroding islands of Hart and Miller islands off of Baltimore County in the Patapsco as the dredged material containment facility, for both Harbor and Bay channel material, </a:t>
            </a:r>
            <a:r>
              <a:rPr lang="en-US" sz="1200" kern="1200" dirty="0" smtClean="0">
                <a:solidFill>
                  <a:schemeClr val="tx1"/>
                </a:solidFill>
                <a:effectLst/>
                <a:latin typeface="+mn-lt"/>
                <a:ea typeface="+mn-ea"/>
                <a:cs typeface="+mn-cs"/>
              </a:rPr>
              <a:t>which we used for 25 years. We now place material in Cox Creek and Masonville. But we are running out of space - - and the need to dredge is ongoing</a:t>
            </a:r>
          </a:p>
          <a:p>
            <a:endParaRPr lang="en-US" altLang="en-US" sz="1800" dirty="0">
              <a:ea typeface="ＭＳ Ｐゴシック" panose="020B0600070205080204"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6853" indent="-291097">
              <a:defRPr>
                <a:solidFill>
                  <a:schemeClr val="tx1"/>
                </a:solidFill>
                <a:latin typeface="Arial" panose="020B0604020202020204" pitchFamily="34" charset="0"/>
                <a:ea typeface="ＭＳ Ｐゴシック" panose="020B0600070205080204" pitchFamily="34" charset="-128"/>
              </a:defRPr>
            </a:lvl2pPr>
            <a:lvl3pPr marL="1164389" indent="-232877">
              <a:defRPr>
                <a:solidFill>
                  <a:schemeClr val="tx1"/>
                </a:solidFill>
                <a:latin typeface="Arial" panose="020B0604020202020204" pitchFamily="34" charset="0"/>
                <a:ea typeface="ＭＳ Ｐゴシック" panose="020B0600070205080204" pitchFamily="34" charset="-128"/>
              </a:defRPr>
            </a:lvl3pPr>
            <a:lvl4pPr marL="1630145" indent="-232877">
              <a:defRPr>
                <a:solidFill>
                  <a:schemeClr val="tx1"/>
                </a:solidFill>
                <a:latin typeface="Arial" panose="020B0604020202020204" pitchFamily="34" charset="0"/>
                <a:ea typeface="ＭＳ Ｐゴシック" panose="020B0600070205080204" pitchFamily="34" charset="-128"/>
              </a:defRPr>
            </a:lvl4pPr>
            <a:lvl5pPr marL="2095901" indent="-232877">
              <a:defRPr>
                <a:solidFill>
                  <a:schemeClr val="tx1"/>
                </a:solidFill>
                <a:latin typeface="Arial" panose="020B0604020202020204" pitchFamily="34" charset="0"/>
                <a:ea typeface="ＭＳ Ｐゴシック" panose="020B0600070205080204" pitchFamily="34" charset="-128"/>
              </a:defRPr>
            </a:lvl5pPr>
            <a:lvl6pPr marL="2561657" indent="-23287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7411" indent="-23287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3168" indent="-23287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8924" indent="-23287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C899DF3-2F7D-4B6E-AA91-FC7C5717A57D}" type="slidenum">
              <a:rPr lang="en-US" altLang="en-US" smtClean="0">
                <a:solidFill>
                  <a:prstClr val="black"/>
                </a:solidFill>
                <a:latin typeface="Calibri" panose="020F0502020204030204" pitchFamily="34" charset="0"/>
              </a:rPr>
              <a:pPr/>
              <a:t>3</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04700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have learned that most of the sediment we dredge from shipping channels is clean enough to recycle and reuse for purposes such as capping of brownfields and landfills, and for construction purposes such as road building, engineered fill and lightweight aggregate. We know this can be done because we have conducted extensive studies of the chemistry and the geotechnical qualities of the sediment and compared those results with MDE’s standards and with the needs expressed by construction engineers</a:t>
            </a:r>
          </a:p>
          <a:p>
            <a:endParaRPr lang="en-US" dirty="0"/>
          </a:p>
        </p:txBody>
      </p:sp>
      <p:sp>
        <p:nvSpPr>
          <p:cNvPr id="4" name="Slide Number Placeholder 3"/>
          <p:cNvSpPr>
            <a:spLocks noGrp="1"/>
          </p:cNvSpPr>
          <p:nvPr>
            <p:ph type="sldNum" sz="quarter" idx="10"/>
          </p:nvPr>
        </p:nvSpPr>
        <p:spPr/>
        <p:txBody>
          <a:bodyPr/>
          <a:lstStyle/>
          <a:p>
            <a:fld id="{1C6DF416-698B-44DF-9797-9BABF7D6EA52}" type="slidenum">
              <a:rPr lang="en-US" smtClean="0"/>
              <a:pPr/>
              <a:t>4</a:t>
            </a:fld>
            <a:endParaRPr lang="en-US" dirty="0"/>
          </a:p>
        </p:txBody>
      </p:sp>
    </p:spTree>
    <p:extLst>
      <p:ext uri="{BB962C8B-B14F-4D97-AF65-F5344CB8AC3E}">
        <p14:creationId xmlns:p14="http://schemas.microsoft.com/office/powerpoint/2010/main" val="1237848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the Port Administration we are partnering with MDE to develop sediment quality criteria and guidance to make the permitting process more straightforward both for those who want to use dredged material and for MDE. We think this will encourage the private sector to come up with creative ways to use dredged material</a:t>
            </a:r>
          </a:p>
          <a:p>
            <a:pPr lvl="0"/>
            <a:endParaRPr lang="en-US" dirty="0" smtClean="0"/>
          </a:p>
          <a:p>
            <a:pPr lvl="0"/>
            <a:r>
              <a:rPr lang="en-US" sz="1200" kern="1200" dirty="0" smtClean="0">
                <a:solidFill>
                  <a:schemeClr val="tx1"/>
                </a:solidFill>
                <a:effectLst/>
                <a:latin typeface="+mn-lt"/>
                <a:ea typeface="+mn-ea"/>
                <a:cs typeface="+mn-cs"/>
              </a:rPr>
              <a:t>We are also partnering with the State Highway Administration – most </a:t>
            </a:r>
            <a:r>
              <a:rPr lang="en-US" sz="1200" kern="1200" dirty="0" err="1" smtClean="0">
                <a:solidFill>
                  <a:schemeClr val="tx1"/>
                </a:solidFill>
                <a:effectLst/>
                <a:latin typeface="+mn-lt"/>
                <a:ea typeface="+mn-ea"/>
                <a:cs typeface="+mn-cs"/>
              </a:rPr>
              <a:t>likley</a:t>
            </a:r>
            <a:r>
              <a:rPr lang="en-US" sz="1200" kern="1200" baseline="0" dirty="0" smtClean="0">
                <a:solidFill>
                  <a:schemeClr val="tx1"/>
                </a:solidFill>
                <a:effectLst/>
                <a:latin typeface="+mn-lt"/>
                <a:ea typeface="+mn-ea"/>
                <a:cs typeface="+mn-cs"/>
              </a:rPr>
              <a:t> SHA uses are as engineered fill or a manufactured topsoil or soil product. Working with them on the </a:t>
            </a:r>
            <a:r>
              <a:rPr lang="en-US" sz="1200" kern="1200" baseline="0" dirty="0" err="1" smtClean="0">
                <a:solidFill>
                  <a:schemeClr val="tx1"/>
                </a:solidFill>
                <a:effectLst/>
                <a:latin typeface="+mn-lt"/>
                <a:ea typeface="+mn-ea"/>
                <a:cs typeface="+mn-cs"/>
              </a:rPr>
              <a:t>Recylced</a:t>
            </a:r>
            <a:r>
              <a:rPr lang="en-US" sz="1200" kern="1200" baseline="0" dirty="0" smtClean="0">
                <a:solidFill>
                  <a:schemeClr val="tx1"/>
                </a:solidFill>
                <a:effectLst/>
                <a:latin typeface="+mn-lt"/>
                <a:ea typeface="+mn-ea"/>
                <a:cs typeface="+mn-cs"/>
              </a:rPr>
              <a:t> Materials specification as well as updated their Topsoil specifications.</a:t>
            </a:r>
            <a:endParaRPr lang="en-US" dirty="0" smtClean="0"/>
          </a:p>
          <a:p>
            <a:pPr lvl="0"/>
            <a:endParaRPr lang="en-US"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1C6DF416-698B-44DF-9797-9BABF7D6EA52}" type="slidenum">
              <a:rPr lang="en-US" smtClean="0"/>
              <a:pPr/>
              <a:t>5</a:t>
            </a:fld>
            <a:endParaRPr lang="en-US" dirty="0"/>
          </a:p>
        </p:txBody>
      </p:sp>
    </p:spTree>
    <p:extLst>
      <p:ext uri="{BB962C8B-B14F-4D97-AF65-F5344CB8AC3E}">
        <p14:creationId xmlns:p14="http://schemas.microsoft.com/office/powerpoint/2010/main" val="2893490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our biggest tasks right now is to engage the public and demonstrate that sediments dredged from harbor shipping channels can be safely reused. This is a daunting task because the public perception continues to be that harbor sediments are toxic, hazardous or overly contaminated. We know that this was an industrial harbor, home to chemical companies, steelmaking, shipbuilding and so forth dating back to the time when there was little restriction on what could be discharged into our waters. We know that legacy contaminants can still be found in the UNDREDGED portions of the harbor. But restrictive discharge limits in place since the Clean Water Act was passed in 1972 have greatly reduced pollutants coming into the harbor, and because our channels are routinely dredged, legacy contaminants have long since been removed from the channels. So we are reaching out via various means to show the public what can be done with what we used to think of as a waste. </a:t>
            </a:r>
            <a:endParaRPr lang="en-US" dirty="0" smtClean="0"/>
          </a:p>
          <a:p>
            <a:pPr lvl="0"/>
            <a:endParaRPr lang="en-US" dirty="0" smtClean="0"/>
          </a:p>
          <a:p>
            <a:pPr lvl="0"/>
            <a:endParaRPr lang="en-US" dirty="0" smtClean="0"/>
          </a:p>
          <a:p>
            <a:pPr lvl="0"/>
            <a:r>
              <a:rPr lang="en-US" dirty="0" smtClean="0"/>
              <a:t>Next</a:t>
            </a:r>
            <a:r>
              <a:rPr lang="en-US" dirty="0"/>
              <a:t>, one of the workgroup’s key findings was that the historic, strongly-held negative public perception of Harbor sediment removed from the shipping channels has the potential to continue to stifle acceptance of innovative reuse products and beneficial use projects. </a:t>
            </a:r>
          </a:p>
          <a:p>
            <a:pPr lvl="1"/>
            <a:r>
              <a:rPr lang="en-US" dirty="0"/>
              <a:t>And so, we recognized that there was work to be done – that we need to build greater public support and awareness for the safe reuse of channel dredged material and do this through more engaging marketing-type materials:</a:t>
            </a:r>
          </a:p>
          <a:p>
            <a:pPr lvl="2"/>
            <a:r>
              <a:rPr lang="en-US" dirty="0"/>
              <a:t>Things like a video;</a:t>
            </a:r>
          </a:p>
          <a:p>
            <a:pPr lvl="2"/>
            <a:r>
              <a:rPr lang="en-US" dirty="0"/>
              <a:t>A catchy slogan;</a:t>
            </a:r>
          </a:p>
          <a:p>
            <a:pPr lvl="2"/>
            <a:r>
              <a:rPr lang="en-US" dirty="0"/>
              <a:t>an infographic;</a:t>
            </a:r>
          </a:p>
          <a:p>
            <a:pPr lvl="2"/>
            <a:r>
              <a:rPr lang="en-US" dirty="0"/>
              <a:t>And interesting social media posts.</a:t>
            </a:r>
          </a:p>
          <a:p>
            <a:pPr lvl="3"/>
            <a:r>
              <a:rPr lang="en-US" dirty="0"/>
              <a:t>All of these alternative and engaging mediums can help us tell the story of why we need to succeed in developing an innovative reuse program.</a:t>
            </a:r>
          </a:p>
          <a:p>
            <a:pPr lvl="3"/>
            <a:r>
              <a:rPr lang="en-US" dirty="0"/>
              <a:t>But to do so, we need to begin at the starting point: that the Port of Baltimore is an important economic engine for the state and region; the role that dredging plays in keeping the Port competitive; and how all of that </a:t>
            </a:r>
            <a:r>
              <a:rPr lang="en-US" i="1" dirty="0"/>
              <a:t>dirt</a:t>
            </a:r>
            <a:r>
              <a:rPr lang="en-US" dirty="0"/>
              <a:t> can safely be recycled into other products and materials that have economic value.</a:t>
            </a:r>
          </a:p>
          <a:p>
            <a:pPr marL="0" lvl="2" defTabSz="931774"/>
            <a:r>
              <a:rPr lang="en-US" dirty="0"/>
              <a:t>Along the way, we have been out there talking with our committee members, stakeholders,  the private sector, partners and citizens and hearing from you, learning and incorporating your suggestions and recommendations and refining these materials accordingly.</a:t>
            </a:r>
          </a:p>
          <a:p>
            <a:endParaRPr lang="en-US" dirty="0"/>
          </a:p>
        </p:txBody>
      </p:sp>
      <p:sp>
        <p:nvSpPr>
          <p:cNvPr id="4" name="Slide Number Placeholder 3"/>
          <p:cNvSpPr>
            <a:spLocks noGrp="1"/>
          </p:cNvSpPr>
          <p:nvPr>
            <p:ph type="sldNum" sz="quarter" idx="10"/>
          </p:nvPr>
        </p:nvSpPr>
        <p:spPr/>
        <p:txBody>
          <a:bodyPr/>
          <a:lstStyle/>
          <a:p>
            <a:fld id="{1C6DF416-698B-44DF-9797-9BABF7D6EA52}" type="slidenum">
              <a:rPr lang="en-US" smtClean="0"/>
              <a:pPr/>
              <a:t>6</a:t>
            </a:fld>
            <a:endParaRPr lang="en-US" dirty="0"/>
          </a:p>
        </p:txBody>
      </p:sp>
    </p:spTree>
    <p:extLst>
      <p:ext uri="{BB962C8B-B14F-4D97-AF65-F5344CB8AC3E}">
        <p14:creationId xmlns:p14="http://schemas.microsoft.com/office/powerpoint/2010/main" val="206955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have fact sheets, a new infographic, a video, and we are beginning to use social media to engage Baltimoreans in the idea that we can reuse this valuable, under-appreciated resource!! Good for business, good for the budget, and good for the environment!</a:t>
            </a:r>
          </a:p>
          <a:p>
            <a:pPr lvl="2"/>
            <a:endParaRPr lang="en-US" dirty="0" smtClean="0"/>
          </a:p>
        </p:txBody>
      </p:sp>
      <p:sp>
        <p:nvSpPr>
          <p:cNvPr id="4" name="Slide Number Placeholder 3"/>
          <p:cNvSpPr>
            <a:spLocks noGrp="1"/>
          </p:cNvSpPr>
          <p:nvPr>
            <p:ph type="sldNum" sz="quarter" idx="10"/>
          </p:nvPr>
        </p:nvSpPr>
        <p:spPr/>
        <p:txBody>
          <a:bodyPr/>
          <a:lstStyle/>
          <a:p>
            <a:fld id="{1C6DF416-698B-44DF-9797-9BABF7D6EA52}" type="slidenum">
              <a:rPr lang="en-US" smtClean="0"/>
              <a:pPr/>
              <a:t>7</a:t>
            </a:fld>
            <a:endParaRPr lang="en-US" dirty="0"/>
          </a:p>
        </p:txBody>
      </p:sp>
    </p:spTree>
    <p:extLst>
      <p:ext uri="{BB962C8B-B14F-4D97-AF65-F5344CB8AC3E}">
        <p14:creationId xmlns:p14="http://schemas.microsoft.com/office/powerpoint/2010/main" val="3766846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hope you will consider including the recycling of dredged material as a viable waste reduction strategy in the City’s revised sustainability plan</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Sediment to Solutions: Channeling Innovation – distribute infographic</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Thank you so much for your time – we really look forward to continued opportunities</a:t>
            </a:r>
            <a:r>
              <a:rPr lang="en-US" sz="1200" kern="1200" baseline="0" dirty="0" smtClean="0">
                <a:solidFill>
                  <a:schemeClr val="tx1"/>
                </a:solidFill>
                <a:effectLst/>
                <a:latin typeface="+mn-lt"/>
                <a:ea typeface="+mn-ea"/>
                <a:cs typeface="+mn-cs"/>
              </a:rPr>
              <a:t> to work together and support </a:t>
            </a:r>
            <a:r>
              <a:rPr lang="en-US" sz="1200" kern="1200" baseline="0" smtClean="0">
                <a:solidFill>
                  <a:schemeClr val="tx1"/>
                </a:solidFill>
                <a:effectLst/>
                <a:latin typeface="+mn-lt"/>
                <a:ea typeface="+mn-ea"/>
                <a:cs typeface="+mn-cs"/>
              </a:rPr>
              <a:t>one another’s goals.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6DF416-698B-44DF-9797-9BABF7D6EA52}" type="slidenum">
              <a:rPr lang="en-US" smtClean="0"/>
              <a:pPr/>
              <a:t>8</a:t>
            </a:fld>
            <a:endParaRPr lang="en-US" dirty="0"/>
          </a:p>
        </p:txBody>
      </p:sp>
    </p:spTree>
    <p:extLst>
      <p:ext uri="{BB962C8B-B14F-4D97-AF65-F5344CB8AC3E}">
        <p14:creationId xmlns:p14="http://schemas.microsoft.com/office/powerpoint/2010/main" val="757389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FFFFFF"/>
                </a:solidFill>
              </a:defRPr>
            </a:lvl1pPr>
            <a:extLst/>
          </a:lstStyle>
          <a:p>
            <a:fld id="{257E081B-9108-49B4-AF38-E4B1D653D8F4}" type="datetime1">
              <a:rPr lang="en-US" smtClean="0"/>
              <a:t>11/23/2016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9C71185-DD9C-47EF-8391-9FE933E2DB50}" type="slidenum">
              <a:rPr lang="en-US" smtClean="0"/>
              <a:pPr/>
              <a:t>‹#›</a:t>
            </a:fld>
            <a:endParaRPr lang="en-US" dirty="0"/>
          </a:p>
        </p:txBody>
      </p:sp>
      <p:pic>
        <p:nvPicPr>
          <p:cNvPr id="13" name="Picture 2" descr="FactSheetWave2"/>
          <p:cNvPicPr>
            <a:picLocks noChangeAspect="1" noChangeArrowheads="1"/>
          </p:cNvPicPr>
          <p:nvPr userDrawn="1"/>
        </p:nvPicPr>
        <p:blipFill>
          <a:blip r:embed="rId2" cstate="print"/>
          <a:srcRect t="20641" b="9920"/>
          <a:stretch>
            <a:fillRect/>
          </a:stretch>
        </p:blipFill>
        <p:spPr bwMode="auto">
          <a:xfrm>
            <a:off x="0" y="4876800"/>
            <a:ext cx="9144000" cy="1981200"/>
          </a:xfrm>
          <a:prstGeom prst="rect">
            <a:avLst/>
          </a:prstGeom>
          <a:noFill/>
          <a:ln w="9525" algn="in">
            <a:noFill/>
            <a:miter lim="800000"/>
            <a:headEnd/>
            <a:tailEnd/>
          </a:ln>
          <a:effec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200" y="167463"/>
            <a:ext cx="843814" cy="914400"/>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167463"/>
            <a:ext cx="916433" cy="914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7A801538-C0A5-43B2-8DCB-E1998F03E588}" type="datetime1">
              <a:rPr lang="en-US" smtClean="0"/>
              <a:t>11/23/2016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9C71185-DD9C-47EF-8391-9FE933E2DB5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3EC3AEF4-4447-4D40-9CCC-0DFCEAE3462A}" type="datetime1">
              <a:rPr lang="en-US" smtClean="0"/>
              <a:t>11/23/2016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9C71185-DD9C-47EF-8391-9FE933E2DB5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CA23DD1E-380C-4228-A247-72234A63C9B0}" type="datetime1">
              <a:rPr lang="en-US" smtClean="0"/>
              <a:t>11/23/2016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9C71185-DD9C-47EF-8391-9FE933E2DB50}" type="slidenum">
              <a:rPr lang="en-US" smtClean="0"/>
              <a:pPr/>
              <a:t>‹#›</a:t>
            </a:fld>
            <a:endParaRPr lang="en-US" dirty="0"/>
          </a:p>
        </p:txBody>
      </p:sp>
      <p:sp>
        <p:nvSpPr>
          <p:cNvPr id="7" name="Title 6"/>
          <p:cNvSpPr>
            <a:spLocks noGrp="1"/>
          </p:cNvSpPr>
          <p:nvPr>
            <p:ph type="title"/>
          </p:nvPr>
        </p:nvSpPr>
        <p:spPr>
          <a:xfrm>
            <a:off x="1200150" y="274638"/>
            <a:ext cx="6743700" cy="1143000"/>
          </a:xfrm>
        </p:spPr>
        <p:txBody>
          <a:bodyPr rtlCol="0"/>
          <a:lstStyle>
            <a:extLst/>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31371F3-9FAA-4205-A131-F8D1B43D0E35}" type="datetime1">
              <a:rPr lang="en-US" smtClean="0"/>
              <a:t>11/23/2016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9C71185-DD9C-47EF-8391-9FE933E2DB50}"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extLst/>
          </a:lstStyle>
          <a:p>
            <a:fld id="{A149622E-5ECC-48AD-9B65-9E6D6059FB75}" type="datetime1">
              <a:rPr lang="en-US" smtClean="0"/>
              <a:t>11/23/2016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9C71185-DD9C-47EF-8391-9FE933E2DB50}"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0"/>
          </p:nvPr>
        </p:nvSpPr>
        <p:spPr/>
        <p:txBody>
          <a:bodyPr/>
          <a:lstStyle>
            <a:extLst/>
          </a:lstStyle>
          <a:p>
            <a:fld id="{97A2F785-C65A-44AD-B49A-F4921D2E315D}" type="datetime1">
              <a:rPr lang="en-US" smtClean="0"/>
              <a:t>11/23/2016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69C71185-DD9C-47EF-8391-9FE933E2DB5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4833DA9-6722-4D0E-9540-8CB9CA2B2E3F}" type="datetime1">
              <a:rPr lang="en-US" smtClean="0"/>
              <a:t>11/23/2016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69C71185-DD9C-47EF-8391-9FE933E2DB50}"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A24F6F5-88E1-4D6B-B5E6-B47E0F62B755}" type="datetime1">
              <a:rPr lang="en-US" smtClean="0"/>
              <a:t>11/23/2016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69C71185-DD9C-47EF-8391-9FE933E2DB5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extLst/>
          </a:lstStyle>
          <a:p>
            <a:fld id="{6655E4A4-6846-4720-9D94-BC1D1293BBFC}" type="datetime1">
              <a:rPr lang="en-US" smtClean="0"/>
              <a:t>11/23/2016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9C71185-DD9C-47EF-8391-9FE933E2DB50}" type="slidenum">
              <a:rPr lang="en-US" smtClean="0"/>
              <a:pPr/>
              <a:t>‹#›</a:t>
            </a:fld>
            <a:endParaRPr lang="en-US" dirty="0"/>
          </a:p>
        </p:txBody>
      </p:sp>
      <p:pic>
        <p:nvPicPr>
          <p:cNvPr id="8" name="Picture 2" descr="FactSheetWave2"/>
          <p:cNvPicPr>
            <a:picLocks noChangeAspect="1" noChangeArrowheads="1"/>
          </p:cNvPicPr>
          <p:nvPr userDrawn="1"/>
        </p:nvPicPr>
        <p:blipFill>
          <a:blip r:embed="rId2" cstate="print"/>
          <a:srcRect t="20641" b="9920"/>
          <a:stretch>
            <a:fillRect/>
          </a:stretch>
        </p:blipFill>
        <p:spPr bwMode="auto">
          <a:xfrm>
            <a:off x="0" y="6096000"/>
            <a:ext cx="9144000" cy="762000"/>
          </a:xfrm>
          <a:prstGeom prst="rect">
            <a:avLst/>
          </a:prstGeom>
          <a:noFill/>
          <a:ln w="9525" algn="in">
            <a:noFill/>
            <a:miter lim="800000"/>
            <a:headEnd/>
            <a:tailEnd/>
          </a:ln>
          <a:effectLst/>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pic>
        <p:nvPicPr>
          <p:cNvPr id="14" name="Picture 2" descr="FactSheetWave2"/>
          <p:cNvPicPr>
            <a:picLocks noChangeAspect="1" noChangeArrowheads="1"/>
          </p:cNvPicPr>
          <p:nvPr userDrawn="1"/>
        </p:nvPicPr>
        <p:blipFill>
          <a:blip r:embed="rId2" cstate="print"/>
          <a:srcRect t="20641" b="9920"/>
          <a:stretch>
            <a:fillRect/>
          </a:stretch>
        </p:blipFill>
        <p:spPr bwMode="auto">
          <a:xfrm>
            <a:off x="0" y="6096000"/>
            <a:ext cx="9144000" cy="762000"/>
          </a:xfrm>
          <a:prstGeom prst="rect">
            <a:avLst/>
          </a:prstGeom>
          <a:noFill/>
          <a:ln w="9525" algn="in">
            <a:noFill/>
            <a:miter lim="800000"/>
            <a:headEnd/>
            <a:tailEnd/>
          </a:ln>
          <a:effectLst/>
        </p:spPr>
      </p:pic>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E061198-017E-4511-9B6D-7E3503365B1D}" type="datetime1">
              <a:rPr lang="en-US" smtClean="0"/>
              <a:t>11/23/2016</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9C71185-DD9C-47EF-8391-9FE933E2DB50}"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2" descr="FactSheetWave1"/>
          <p:cNvPicPr>
            <a:picLocks noChangeAspect="1" noChangeArrowheads="1"/>
          </p:cNvPicPr>
          <p:nvPr userDrawn="1"/>
        </p:nvPicPr>
        <p:blipFill>
          <a:blip r:embed="rId13" cstate="print"/>
          <a:srcRect/>
          <a:stretch>
            <a:fillRect/>
          </a:stretch>
        </p:blipFill>
        <p:spPr bwMode="auto">
          <a:xfrm>
            <a:off x="0" y="0"/>
            <a:ext cx="3363410" cy="1066800"/>
          </a:xfrm>
          <a:prstGeom prst="rect">
            <a:avLst/>
          </a:prstGeom>
          <a:noFill/>
          <a:ln w="9525" algn="in">
            <a:noFill/>
            <a:miter lim="800000"/>
            <a:headEnd/>
            <a:tailEnd/>
          </a:ln>
          <a:effectLst/>
        </p:spPr>
      </p:pic>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9369232-6722-4976-95B7-2BF23F7926E5}" type="datetime1">
              <a:rPr lang="en-US" smtClean="0"/>
              <a:t>11/23/2016</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7" name="Freeform 16"/>
          <p:cNvSpPr/>
          <p:nvPr userDrawn="1"/>
        </p:nvSpPr>
        <p:spPr>
          <a:xfrm>
            <a:off x="1447800" y="114300"/>
            <a:ext cx="1919288" cy="490538"/>
          </a:xfrm>
          <a:custGeom>
            <a:avLst/>
            <a:gdLst>
              <a:gd name="connsiteX0" fmla="*/ 1914525 w 1919288"/>
              <a:gd name="connsiteY0" fmla="*/ 152400 h 490538"/>
              <a:gd name="connsiteX1" fmla="*/ 1919288 w 1919288"/>
              <a:gd name="connsiteY1" fmla="*/ 357188 h 490538"/>
              <a:gd name="connsiteX2" fmla="*/ 1338263 w 1919288"/>
              <a:gd name="connsiteY2" fmla="*/ 271463 h 490538"/>
              <a:gd name="connsiteX3" fmla="*/ 704850 w 1919288"/>
              <a:gd name="connsiteY3" fmla="*/ 338138 h 490538"/>
              <a:gd name="connsiteX4" fmla="*/ 219075 w 1919288"/>
              <a:gd name="connsiteY4" fmla="*/ 466725 h 490538"/>
              <a:gd name="connsiteX5" fmla="*/ 0 w 1919288"/>
              <a:gd name="connsiteY5" fmla="*/ 490538 h 490538"/>
              <a:gd name="connsiteX6" fmla="*/ 785813 w 1919288"/>
              <a:gd name="connsiteY6" fmla="*/ 100013 h 490538"/>
              <a:gd name="connsiteX7" fmla="*/ 1266825 w 1919288"/>
              <a:gd name="connsiteY7" fmla="*/ 0 h 490538"/>
              <a:gd name="connsiteX8" fmla="*/ 1624013 w 1919288"/>
              <a:gd name="connsiteY8" fmla="*/ 52388 h 490538"/>
              <a:gd name="connsiteX9" fmla="*/ 1914525 w 1919288"/>
              <a:gd name="connsiteY9" fmla="*/ 152400 h 490538"/>
              <a:gd name="connsiteX0" fmla="*/ 1914525 w 1919288"/>
              <a:gd name="connsiteY0" fmla="*/ 152400 h 490538"/>
              <a:gd name="connsiteX1" fmla="*/ 1919288 w 1919288"/>
              <a:gd name="connsiteY1" fmla="*/ 357188 h 490538"/>
              <a:gd name="connsiteX2" fmla="*/ 1338263 w 1919288"/>
              <a:gd name="connsiteY2" fmla="*/ 271463 h 490538"/>
              <a:gd name="connsiteX3" fmla="*/ 704850 w 1919288"/>
              <a:gd name="connsiteY3" fmla="*/ 338138 h 490538"/>
              <a:gd name="connsiteX4" fmla="*/ 219075 w 1919288"/>
              <a:gd name="connsiteY4" fmla="*/ 466725 h 490538"/>
              <a:gd name="connsiteX5" fmla="*/ 0 w 1919288"/>
              <a:gd name="connsiteY5" fmla="*/ 490538 h 490538"/>
              <a:gd name="connsiteX6" fmla="*/ 785813 w 1919288"/>
              <a:gd name="connsiteY6" fmla="*/ 100013 h 490538"/>
              <a:gd name="connsiteX7" fmla="*/ 1266825 w 1919288"/>
              <a:gd name="connsiteY7" fmla="*/ 0 h 490538"/>
              <a:gd name="connsiteX8" fmla="*/ 1624013 w 1919288"/>
              <a:gd name="connsiteY8" fmla="*/ 52388 h 490538"/>
              <a:gd name="connsiteX9" fmla="*/ 1914525 w 1919288"/>
              <a:gd name="connsiteY9" fmla="*/ 152400 h 490538"/>
              <a:gd name="connsiteX0" fmla="*/ 1914525 w 1919288"/>
              <a:gd name="connsiteY0" fmla="*/ 152400 h 490538"/>
              <a:gd name="connsiteX1" fmla="*/ 1919288 w 1919288"/>
              <a:gd name="connsiteY1" fmla="*/ 357188 h 490538"/>
              <a:gd name="connsiteX2" fmla="*/ 1338263 w 1919288"/>
              <a:gd name="connsiteY2" fmla="*/ 271463 h 490538"/>
              <a:gd name="connsiteX3" fmla="*/ 704850 w 1919288"/>
              <a:gd name="connsiteY3" fmla="*/ 338138 h 490538"/>
              <a:gd name="connsiteX4" fmla="*/ 219075 w 1919288"/>
              <a:gd name="connsiteY4" fmla="*/ 466725 h 490538"/>
              <a:gd name="connsiteX5" fmla="*/ 0 w 1919288"/>
              <a:gd name="connsiteY5" fmla="*/ 490538 h 490538"/>
              <a:gd name="connsiteX6" fmla="*/ 7289 w 1919288"/>
              <a:gd name="connsiteY6" fmla="*/ 489999 h 490538"/>
              <a:gd name="connsiteX7" fmla="*/ 785813 w 1919288"/>
              <a:gd name="connsiteY7" fmla="*/ 100013 h 490538"/>
              <a:gd name="connsiteX8" fmla="*/ 1266825 w 1919288"/>
              <a:gd name="connsiteY8" fmla="*/ 0 h 490538"/>
              <a:gd name="connsiteX9" fmla="*/ 1624013 w 1919288"/>
              <a:gd name="connsiteY9" fmla="*/ 52388 h 490538"/>
              <a:gd name="connsiteX10" fmla="*/ 1914525 w 1919288"/>
              <a:gd name="connsiteY10" fmla="*/ 152400 h 4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9288" h="490538">
                <a:moveTo>
                  <a:pt x="1914525" y="152400"/>
                </a:moveTo>
                <a:lnTo>
                  <a:pt x="1919288" y="357188"/>
                </a:lnTo>
                <a:lnTo>
                  <a:pt x="1338263" y="271463"/>
                </a:lnTo>
                <a:lnTo>
                  <a:pt x="704850" y="338138"/>
                </a:lnTo>
                <a:lnTo>
                  <a:pt x="219075" y="466725"/>
                </a:lnTo>
                <a:lnTo>
                  <a:pt x="0" y="490538"/>
                </a:lnTo>
                <a:lnTo>
                  <a:pt x="7289" y="489999"/>
                </a:lnTo>
                <a:lnTo>
                  <a:pt x="785813" y="100013"/>
                </a:lnTo>
                <a:lnTo>
                  <a:pt x="1266825" y="0"/>
                </a:lnTo>
                <a:lnTo>
                  <a:pt x="1624013" y="52388"/>
                </a:lnTo>
                <a:lnTo>
                  <a:pt x="1914525" y="152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9C71185-DD9C-47EF-8391-9FE933E2DB50}" type="slidenum">
              <a:rPr lang="en-US" smtClean="0"/>
              <a:pPr/>
              <a:t>‹#›</a:t>
            </a:fld>
            <a:endParaRPr lang="en-US" dirty="0"/>
          </a:p>
        </p:txBody>
      </p:sp>
      <p:pic>
        <p:nvPicPr>
          <p:cNvPr id="2050" name="Picture 2" descr="FactSheetWave2"/>
          <p:cNvPicPr>
            <a:picLocks noChangeAspect="1" noChangeArrowheads="1"/>
          </p:cNvPicPr>
          <p:nvPr userDrawn="1"/>
        </p:nvPicPr>
        <p:blipFill>
          <a:blip r:embed="rId14" cstate="print"/>
          <a:srcRect t="20641" b="9920"/>
          <a:stretch>
            <a:fillRect/>
          </a:stretch>
        </p:blipFill>
        <p:spPr bwMode="auto">
          <a:xfrm>
            <a:off x="0" y="6096000"/>
            <a:ext cx="9144000" cy="762000"/>
          </a:xfrm>
          <a:prstGeom prst="rect">
            <a:avLst/>
          </a:prstGeom>
          <a:noFill/>
          <a:ln w="9525" algn="in">
            <a:noFill/>
            <a:miter lim="800000"/>
            <a:headEnd/>
            <a:tailEnd/>
          </a:ln>
          <a:effectLst/>
        </p:spPr>
      </p:pic>
      <p:sp>
        <p:nvSpPr>
          <p:cNvPr id="9" name="Title Placeholder 8"/>
          <p:cNvSpPr>
            <a:spLocks noGrp="1"/>
          </p:cNvSpPr>
          <p:nvPr>
            <p:ph type="title"/>
          </p:nvPr>
        </p:nvSpPr>
        <p:spPr>
          <a:xfrm>
            <a:off x="1257300" y="359569"/>
            <a:ext cx="66294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pic>
        <p:nvPicPr>
          <p:cNvPr id="3"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98908" y="233668"/>
            <a:ext cx="533400" cy="532218"/>
          </a:xfrm>
          <a:prstGeom prst="rect">
            <a:avLst/>
          </a:prstGeom>
          <a:ln>
            <a:noFill/>
          </a:ln>
          <a:effectLst>
            <a:softEdge rad="0"/>
          </a:effectLst>
        </p:spPr>
      </p:pic>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82000" y="233668"/>
            <a:ext cx="489413" cy="53035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100" b="1" kern="1200">
          <a:solidFill>
            <a:schemeClr val="tx2"/>
          </a:solidFill>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jpeg"/><Relationship Id="rId11" Type="http://schemas.openxmlformats.org/officeDocument/2006/relationships/image" Target="../media/image18.jpeg"/><Relationship Id="rId5" Type="http://schemas.openxmlformats.org/officeDocument/2006/relationships/image" Target="../media/image14.jpg"/><Relationship Id="rId10" Type="http://schemas.openxmlformats.org/officeDocument/2006/relationships/image" Target="../media/image17.jpeg"/><Relationship Id="rId4" Type="http://schemas.openxmlformats.org/officeDocument/2006/relationships/image" Target="../media/image13.png"/><Relationship Id="rId9" Type="http://schemas.openxmlformats.org/officeDocument/2006/relationships/hyperlink" Target="http://www.google.com/url?sa=i&amp;rct=j&amp;q=&amp;esrc=s&amp;source=images&amp;cd=&amp;cad=rja&amp;uact=8&amp;ved=0CAcQjRw&amp;url=http://www.alibaba.com/product-detail/LECA-PearLeca-Light-Expanded-Clay-Aggregate_137397635.html&amp;ei=qOFbVM6qL4n5yATO14KoCQ&amp;bvm=bv.78677474,d.aWw&amp;psig=AFQjCNH5zuGfB81FlPz5ftJDs1J80LiRDA&amp;ust=141539404006063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2058362"/>
          </a:xfrm>
        </p:spPr>
        <p:txBody>
          <a:bodyPr>
            <a:normAutofit fontScale="90000"/>
          </a:bodyPr>
          <a:lstStyle/>
          <a:p>
            <a:pPr algn="ctr"/>
            <a:r>
              <a:rPr lang="en-US" dirty="0" smtClean="0">
                <a:latin typeface="Cambria" panose="02040503050406030204" pitchFamily="18" charset="0"/>
              </a:rPr>
              <a:t>INNOVATIVE AND BENEFICIAL USE OF DREDGED MATERIAL</a:t>
            </a:r>
            <a:endParaRPr lang="en-US" dirty="0">
              <a:latin typeface="Cambria" panose="02040503050406030204" pitchFamily="18" charset="0"/>
            </a:endParaRPr>
          </a:p>
        </p:txBody>
      </p:sp>
      <p:sp>
        <p:nvSpPr>
          <p:cNvPr id="3" name="Subtitle 2"/>
          <p:cNvSpPr>
            <a:spLocks noGrp="1"/>
          </p:cNvSpPr>
          <p:nvPr>
            <p:ph type="subTitle" idx="1"/>
          </p:nvPr>
        </p:nvSpPr>
        <p:spPr>
          <a:xfrm>
            <a:off x="685800" y="3581400"/>
            <a:ext cx="7772400" cy="1447800"/>
          </a:xfrm>
        </p:spPr>
        <p:txBody>
          <a:bodyPr>
            <a:normAutofit fontScale="92500" lnSpcReduction="20000"/>
          </a:bodyPr>
          <a:lstStyle/>
          <a:p>
            <a:r>
              <a:rPr lang="en-US" dirty="0" smtClean="0">
                <a:latin typeface="Cambria" panose="02040503050406030204" pitchFamily="18" charset="0"/>
              </a:rPr>
              <a:t>Baltimore City Sustainability Commission </a:t>
            </a:r>
          </a:p>
          <a:p>
            <a:r>
              <a:rPr lang="en-US" sz="2400" dirty="0" smtClean="0">
                <a:latin typeface="Cambria" panose="02040503050406030204" pitchFamily="18" charset="0"/>
              </a:rPr>
              <a:t>Presented by Maryland Department of Transportation</a:t>
            </a:r>
          </a:p>
          <a:p>
            <a:r>
              <a:rPr lang="en-US" sz="2400" dirty="0" smtClean="0">
                <a:latin typeface="Cambria" panose="02040503050406030204" pitchFamily="18" charset="0"/>
              </a:rPr>
              <a:t>Port Administration</a:t>
            </a:r>
          </a:p>
          <a:p>
            <a:r>
              <a:rPr lang="en-US" sz="2100" dirty="0" smtClean="0">
                <a:latin typeface="Cambria" panose="02040503050406030204" pitchFamily="18" charset="0"/>
              </a:rPr>
              <a:t>November 29, 2016</a:t>
            </a:r>
            <a:endParaRPr lang="en-US" sz="2100" dirty="0">
              <a:latin typeface="Cambria" panose="02040503050406030204" pitchFamily="18" charset="0"/>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8"/>
          <p:cNvSpPr txBox="1">
            <a:spLocks noChangeArrowheads="1"/>
          </p:cNvSpPr>
          <p:nvPr/>
        </p:nvSpPr>
        <p:spPr bwMode="auto">
          <a:xfrm>
            <a:off x="1524000" y="403660"/>
            <a:ext cx="6858000" cy="477054"/>
          </a:xfrm>
          <a:prstGeom prst="rect">
            <a:avLst/>
          </a:prstGeom>
          <a:noFill/>
          <a:ln w="9525">
            <a:noFill/>
            <a:miter lim="800000"/>
            <a:headEnd/>
            <a:tailEnd/>
          </a:ln>
          <a:effectLst/>
        </p:spPr>
        <p:txBody>
          <a:bodyPr wrap="square">
            <a:spAutoFit/>
          </a:bodyPr>
          <a:lstStyle/>
          <a:p>
            <a:r>
              <a:rPr lang="en-US" sz="2500" b="1" dirty="0" smtClean="0">
                <a:solidFill>
                  <a:schemeClr val="tx2"/>
                </a:solidFill>
                <a:latin typeface="Cambria" panose="02040503050406030204" pitchFamily="18" charset="0"/>
                <a:cs typeface="Arial" pitchFamily="34" charset="0"/>
              </a:rPr>
              <a:t>Dredging and Dredged Material Management</a:t>
            </a:r>
            <a:endParaRPr lang="en-US" sz="2500" b="1" dirty="0">
              <a:solidFill>
                <a:schemeClr val="tx2"/>
              </a:solidFill>
              <a:latin typeface="Cambria" panose="02040503050406030204" pitchFamily="18" charset="0"/>
              <a:cs typeface="Arial" pitchFamily="34" charset="0"/>
            </a:endParaRPr>
          </a:p>
        </p:txBody>
      </p:sp>
      <p:sp>
        <p:nvSpPr>
          <p:cNvPr id="20" name="Slide Number Placeholder 19"/>
          <p:cNvSpPr>
            <a:spLocks noGrp="1"/>
          </p:cNvSpPr>
          <p:nvPr>
            <p:ph type="sldNum" sz="quarter" idx="12"/>
          </p:nvPr>
        </p:nvSpPr>
        <p:spPr/>
        <p:txBody>
          <a:bodyPr/>
          <a:lstStyle/>
          <a:p>
            <a:fld id="{5D594235-BD43-44B3-A8F6-0A70E42C35FA}" type="slidenum">
              <a:rPr lang="en-US" smtClean="0">
                <a:latin typeface="Cambria" panose="02040503050406030204" pitchFamily="18" charset="0"/>
              </a:rPr>
              <a:pPr/>
              <a:t>2</a:t>
            </a:fld>
            <a:endParaRPr lang="en-US" dirty="0">
              <a:latin typeface="Cambria" panose="02040503050406030204" pitchFamily="18" charset="0"/>
            </a:endParaRPr>
          </a:p>
        </p:txBody>
      </p:sp>
      <p:pic>
        <p:nvPicPr>
          <p:cNvPr id="22" name="Picture 21" descr="Maryland_Map_Channel_Systems_BW.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015409"/>
            <a:ext cx="3934253" cy="5183088"/>
          </a:xfrm>
          <a:prstGeom prst="rect">
            <a:avLst/>
          </a:prstGeom>
          <a:noFill/>
          <a:ln>
            <a:noFill/>
          </a:ln>
          <a:extLst/>
        </p:spPr>
      </p:pic>
      <p:sp>
        <p:nvSpPr>
          <p:cNvPr id="24" name="5-Point Star 23"/>
          <p:cNvSpPr/>
          <p:nvPr/>
        </p:nvSpPr>
        <p:spPr>
          <a:xfrm>
            <a:off x="5848927" y="1524000"/>
            <a:ext cx="323273"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
          <p:cNvSpPr>
            <a:spLocks noGrp="1"/>
          </p:cNvSpPr>
          <p:nvPr>
            <p:ph sz="half" idx="1"/>
          </p:nvPr>
        </p:nvSpPr>
        <p:spPr>
          <a:xfrm>
            <a:off x="152400" y="1233197"/>
            <a:ext cx="4648200" cy="4940491"/>
          </a:xfrm>
        </p:spPr>
        <p:txBody>
          <a:bodyPr>
            <a:normAutofit fontScale="92500" lnSpcReduction="10000"/>
          </a:bodyPr>
          <a:lstStyle/>
          <a:p>
            <a:r>
              <a:rPr lang="en-US" sz="2600" b="1" dirty="0" smtClean="0">
                <a:solidFill>
                  <a:schemeClr val="tx1">
                    <a:lumMod val="75000"/>
                    <a:lumOff val="25000"/>
                  </a:schemeClr>
                </a:solidFill>
                <a:latin typeface="Cambria" panose="02040503050406030204" pitchFamily="18" charset="0"/>
                <a:cs typeface="Arial" pitchFamily="34" charset="0"/>
              </a:rPr>
              <a:t>134 </a:t>
            </a:r>
            <a:r>
              <a:rPr lang="en-US" sz="2600" b="1" dirty="0">
                <a:solidFill>
                  <a:schemeClr val="tx1">
                    <a:lumMod val="75000"/>
                    <a:lumOff val="25000"/>
                  </a:schemeClr>
                </a:solidFill>
                <a:latin typeface="Cambria" panose="02040503050406030204" pitchFamily="18" charset="0"/>
                <a:cs typeface="Arial" pitchFamily="34" charset="0"/>
              </a:rPr>
              <a:t>miles </a:t>
            </a:r>
            <a:r>
              <a:rPr lang="en-US" sz="2600" dirty="0">
                <a:solidFill>
                  <a:schemeClr val="tx1">
                    <a:lumMod val="75000"/>
                    <a:lumOff val="25000"/>
                  </a:schemeClr>
                </a:solidFill>
                <a:latin typeface="Cambria" panose="02040503050406030204" pitchFamily="18" charset="0"/>
                <a:cs typeface="Arial" pitchFamily="34" charset="0"/>
              </a:rPr>
              <a:t>of dredged channels</a:t>
            </a:r>
          </a:p>
          <a:p>
            <a:endParaRPr lang="en-US" sz="1500" dirty="0" smtClean="0">
              <a:solidFill>
                <a:schemeClr val="tx1">
                  <a:lumMod val="75000"/>
                  <a:lumOff val="25000"/>
                </a:schemeClr>
              </a:solidFill>
              <a:latin typeface="Cambria" panose="02040503050406030204" pitchFamily="18" charset="0"/>
              <a:cs typeface="Arial" pitchFamily="34" charset="0"/>
            </a:endParaRPr>
          </a:p>
          <a:p>
            <a:r>
              <a:rPr lang="en-US" sz="2600" b="1" dirty="0" smtClean="0">
                <a:solidFill>
                  <a:schemeClr val="tx1">
                    <a:lumMod val="75000"/>
                    <a:lumOff val="25000"/>
                  </a:schemeClr>
                </a:solidFill>
                <a:latin typeface="Cambria" panose="02040503050406030204" pitchFamily="18" charset="0"/>
                <a:cs typeface="Arial" pitchFamily="34" charset="0"/>
              </a:rPr>
              <a:t>Average </a:t>
            </a:r>
            <a:r>
              <a:rPr lang="en-US" sz="2600" b="1" dirty="0">
                <a:solidFill>
                  <a:schemeClr val="tx1">
                    <a:lumMod val="75000"/>
                    <a:lumOff val="25000"/>
                  </a:schemeClr>
                </a:solidFill>
                <a:latin typeface="Cambria" panose="02040503050406030204" pitchFamily="18" charset="0"/>
                <a:cs typeface="Arial" pitchFamily="34" charset="0"/>
              </a:rPr>
              <a:t>a</a:t>
            </a:r>
            <a:r>
              <a:rPr lang="en-US" sz="2600" b="1" dirty="0" smtClean="0">
                <a:solidFill>
                  <a:schemeClr val="tx1">
                    <a:lumMod val="75000"/>
                    <a:lumOff val="25000"/>
                  </a:schemeClr>
                </a:solidFill>
                <a:latin typeface="Cambria" panose="02040503050406030204" pitchFamily="18" charset="0"/>
                <a:cs typeface="Arial" pitchFamily="34" charset="0"/>
              </a:rPr>
              <a:t>nnual </a:t>
            </a:r>
            <a:r>
              <a:rPr lang="en-US" sz="2600" b="1" dirty="0">
                <a:solidFill>
                  <a:schemeClr val="tx1">
                    <a:lumMod val="75000"/>
                    <a:lumOff val="25000"/>
                  </a:schemeClr>
                </a:solidFill>
                <a:latin typeface="Cambria" panose="02040503050406030204" pitchFamily="18" charset="0"/>
                <a:cs typeface="Arial" pitchFamily="34" charset="0"/>
              </a:rPr>
              <a:t>dredging demand</a:t>
            </a:r>
            <a:r>
              <a:rPr lang="en-US" sz="2600" dirty="0">
                <a:solidFill>
                  <a:schemeClr val="tx1">
                    <a:lumMod val="75000"/>
                    <a:lumOff val="25000"/>
                  </a:schemeClr>
                </a:solidFill>
                <a:latin typeface="Cambria" panose="02040503050406030204" pitchFamily="18" charset="0"/>
                <a:cs typeface="Arial" pitchFamily="34" charset="0"/>
              </a:rPr>
              <a:t>: </a:t>
            </a:r>
            <a:endParaRPr lang="en-US" sz="2600" dirty="0" smtClean="0">
              <a:solidFill>
                <a:schemeClr val="tx1">
                  <a:lumMod val="75000"/>
                  <a:lumOff val="25000"/>
                </a:schemeClr>
              </a:solidFill>
              <a:latin typeface="Cambria" panose="02040503050406030204" pitchFamily="18" charset="0"/>
              <a:cs typeface="Arial" pitchFamily="34" charset="0"/>
            </a:endParaRPr>
          </a:p>
          <a:p>
            <a:pPr lvl="1"/>
            <a:r>
              <a:rPr lang="en-US" sz="2200" dirty="0" smtClean="0">
                <a:solidFill>
                  <a:schemeClr val="tx1">
                    <a:lumMod val="75000"/>
                    <a:lumOff val="25000"/>
                  </a:schemeClr>
                </a:solidFill>
                <a:latin typeface="Cambria" panose="02040503050406030204" pitchFamily="18" charset="0"/>
                <a:cs typeface="Arial" pitchFamily="34" charset="0"/>
              </a:rPr>
              <a:t>5.2 </a:t>
            </a:r>
            <a:r>
              <a:rPr lang="en-US" sz="2200" dirty="0">
                <a:solidFill>
                  <a:schemeClr val="tx1">
                    <a:lumMod val="75000"/>
                    <a:lumOff val="25000"/>
                  </a:schemeClr>
                </a:solidFill>
                <a:latin typeface="Cambria" panose="02040503050406030204" pitchFamily="18" charset="0"/>
                <a:cs typeface="Arial" pitchFamily="34" charset="0"/>
              </a:rPr>
              <a:t>million cubic </a:t>
            </a:r>
            <a:r>
              <a:rPr lang="en-US" sz="2200" dirty="0" smtClean="0">
                <a:solidFill>
                  <a:schemeClr val="tx1">
                    <a:lumMod val="75000"/>
                    <a:lumOff val="25000"/>
                  </a:schemeClr>
                </a:solidFill>
                <a:latin typeface="Cambria" panose="02040503050406030204" pitchFamily="18" charset="0"/>
                <a:cs typeface="Arial" pitchFamily="34" charset="0"/>
              </a:rPr>
              <a:t>yards (mcy) entire system; </a:t>
            </a:r>
          </a:p>
          <a:p>
            <a:pPr lvl="1"/>
            <a:r>
              <a:rPr lang="en-US" sz="2200" b="1" dirty="0" smtClean="0">
                <a:solidFill>
                  <a:srgbClr val="FF0000"/>
                </a:solidFill>
                <a:latin typeface="Cambria" panose="02040503050406030204" pitchFamily="18" charset="0"/>
                <a:cs typeface="Arial" pitchFamily="34" charset="0"/>
              </a:rPr>
              <a:t>1.5 mcy Harbor</a:t>
            </a:r>
          </a:p>
          <a:p>
            <a:endParaRPr lang="en-US" sz="1300" dirty="0" smtClean="0">
              <a:solidFill>
                <a:schemeClr val="tx1">
                  <a:lumMod val="75000"/>
                  <a:lumOff val="25000"/>
                </a:schemeClr>
              </a:solidFill>
              <a:latin typeface="Cambria" panose="02040503050406030204" pitchFamily="18" charset="0"/>
              <a:cs typeface="Arial" pitchFamily="34" charset="0"/>
            </a:endParaRPr>
          </a:p>
          <a:p>
            <a:r>
              <a:rPr lang="en-US" sz="2600" b="1" dirty="0" smtClean="0">
                <a:solidFill>
                  <a:schemeClr val="tx1">
                    <a:lumMod val="75000"/>
                    <a:lumOff val="25000"/>
                  </a:schemeClr>
                </a:solidFill>
                <a:latin typeface="Cambria" panose="02040503050406030204" pitchFamily="18" charset="0"/>
                <a:cs typeface="Arial" pitchFamily="34" charset="0"/>
              </a:rPr>
              <a:t>Dredged material management</a:t>
            </a:r>
            <a:r>
              <a:rPr lang="en-US" sz="2600" dirty="0" smtClean="0">
                <a:solidFill>
                  <a:schemeClr val="tx1">
                    <a:lumMod val="75000"/>
                    <a:lumOff val="25000"/>
                  </a:schemeClr>
                </a:solidFill>
                <a:latin typeface="Cambria" panose="02040503050406030204" pitchFamily="18" charset="0"/>
                <a:cs typeface="Arial" pitchFamily="34" charset="0"/>
              </a:rPr>
              <a:t>: </a:t>
            </a:r>
          </a:p>
          <a:p>
            <a:pPr lvl="1"/>
            <a:r>
              <a:rPr lang="en-US" sz="2200" dirty="0">
                <a:solidFill>
                  <a:schemeClr val="tx1">
                    <a:lumMod val="75000"/>
                    <a:lumOff val="25000"/>
                  </a:schemeClr>
                </a:solidFill>
                <a:latin typeface="Cambria" panose="02040503050406030204" pitchFamily="18" charset="0"/>
                <a:cs typeface="Arial" pitchFamily="34" charset="0"/>
              </a:rPr>
              <a:t>U</a:t>
            </a:r>
            <a:r>
              <a:rPr lang="en-US" sz="2200" dirty="0" smtClean="0">
                <a:solidFill>
                  <a:schemeClr val="tx1">
                    <a:lumMod val="75000"/>
                    <a:lumOff val="25000"/>
                  </a:schemeClr>
                </a:solidFill>
                <a:latin typeface="Cambria" panose="02040503050406030204" pitchFamily="18" charset="0"/>
                <a:cs typeface="Arial" pitchFamily="34" charset="0"/>
              </a:rPr>
              <a:t>pland dredged material containment facilities (DMCFs),</a:t>
            </a:r>
          </a:p>
          <a:p>
            <a:pPr lvl="1"/>
            <a:r>
              <a:rPr lang="en-US" sz="2200" dirty="0">
                <a:solidFill>
                  <a:schemeClr val="tx1">
                    <a:lumMod val="75000"/>
                    <a:lumOff val="25000"/>
                  </a:schemeClr>
                </a:solidFill>
                <a:latin typeface="Cambria" panose="02040503050406030204" pitchFamily="18" charset="0"/>
                <a:cs typeface="Arial" pitchFamily="34" charset="0"/>
              </a:rPr>
              <a:t>E</a:t>
            </a:r>
            <a:r>
              <a:rPr lang="en-US" sz="2200" dirty="0" smtClean="0">
                <a:solidFill>
                  <a:schemeClr val="tx1">
                    <a:lumMod val="75000"/>
                    <a:lumOff val="25000"/>
                  </a:schemeClr>
                </a:solidFill>
                <a:latin typeface="Cambria" panose="02040503050406030204" pitchFamily="18" charset="0"/>
                <a:cs typeface="Arial" pitchFamily="34" charset="0"/>
              </a:rPr>
              <a:t>nvironmental restoration (Poplar Island), </a:t>
            </a:r>
          </a:p>
          <a:p>
            <a:pPr lvl="1"/>
            <a:r>
              <a:rPr lang="en-US" sz="2200" dirty="0">
                <a:solidFill>
                  <a:schemeClr val="tx1">
                    <a:lumMod val="75000"/>
                    <a:lumOff val="25000"/>
                  </a:schemeClr>
                </a:solidFill>
                <a:latin typeface="Cambria" panose="02040503050406030204" pitchFamily="18" charset="0"/>
                <a:cs typeface="Arial" pitchFamily="34" charset="0"/>
              </a:rPr>
              <a:t>O</a:t>
            </a:r>
            <a:r>
              <a:rPr lang="en-US" sz="2200" dirty="0" smtClean="0">
                <a:solidFill>
                  <a:schemeClr val="tx1">
                    <a:lumMod val="75000"/>
                    <a:lumOff val="25000"/>
                  </a:schemeClr>
                </a:solidFill>
                <a:latin typeface="Cambria" panose="02040503050406030204" pitchFamily="18" charset="0"/>
                <a:cs typeface="Arial" pitchFamily="34" charset="0"/>
              </a:rPr>
              <a:t>pen water in VA</a:t>
            </a:r>
            <a:endParaRPr lang="en-US" sz="2200" dirty="0">
              <a:solidFill>
                <a:schemeClr val="tx1">
                  <a:lumMod val="75000"/>
                  <a:lumOff val="25000"/>
                </a:schemeClr>
              </a:solidFill>
              <a:latin typeface="Cambria" panose="02040503050406030204" pitchFamily="18" charset="0"/>
              <a:cs typeface="Arial" pitchFamily="34" charset="0"/>
            </a:endParaRPr>
          </a:p>
          <a:p>
            <a:endParaRPr lang="en-US" dirty="0"/>
          </a:p>
          <a:p>
            <a:pPr marL="109728" indent="0">
              <a:buNone/>
            </a:pPr>
            <a:endParaRPr lang="en-US" sz="2800" dirty="0" smtClean="0">
              <a:solidFill>
                <a:schemeClr val="tx2"/>
              </a:solidFill>
              <a:ea typeface="ＭＳ Ｐゴシック" pitchFamily="34" charset="-128"/>
            </a:endParaRPr>
          </a:p>
        </p:txBody>
      </p:sp>
    </p:spTree>
    <p:extLst>
      <p:ext uri="{BB962C8B-B14F-4D97-AF65-F5344CB8AC3E}">
        <p14:creationId xmlns:p14="http://schemas.microsoft.com/office/powerpoint/2010/main" val="2558146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200" y="1211033"/>
            <a:ext cx="5771733" cy="4858988"/>
          </a:xfrm>
          <a:prstGeom prst="rect">
            <a:avLst/>
          </a:prstGeom>
        </p:spPr>
      </p:pic>
      <p:sp>
        <p:nvSpPr>
          <p:cNvPr id="4" name="Slide Number Placeholder 3"/>
          <p:cNvSpPr>
            <a:spLocks noGrp="1"/>
          </p:cNvSpPr>
          <p:nvPr>
            <p:ph type="sldNum" sz="quarter" idx="12"/>
          </p:nvPr>
        </p:nvSpPr>
        <p:spPr/>
        <p:txBody>
          <a:bodyPr/>
          <a:lstStyle/>
          <a:p>
            <a:fld id="{69C71185-DD9C-47EF-8391-9FE933E2DB50}" type="slidenum">
              <a:rPr lang="en-US" sz="1100" smtClean="0">
                <a:latin typeface="Cambria" panose="02040503050406030204" pitchFamily="18" charset="0"/>
              </a:rPr>
              <a:pPr/>
              <a:t>3</a:t>
            </a:fld>
            <a:endParaRPr lang="en-US" sz="1100" dirty="0">
              <a:latin typeface="Cambria" panose="02040503050406030204" pitchFamily="18" charset="0"/>
            </a:endParaRPr>
          </a:p>
        </p:txBody>
      </p:sp>
      <p:sp>
        <p:nvSpPr>
          <p:cNvPr id="24" name="TextBox 23"/>
          <p:cNvSpPr txBox="1"/>
          <p:nvPr/>
        </p:nvSpPr>
        <p:spPr>
          <a:xfrm>
            <a:off x="2057400" y="108855"/>
            <a:ext cx="3886200" cy="1015663"/>
          </a:xfrm>
          <a:prstGeom prst="rect">
            <a:avLst/>
          </a:prstGeom>
          <a:noFill/>
        </p:spPr>
        <p:txBody>
          <a:bodyPr wrap="square">
            <a:spAutoFit/>
          </a:bodyPr>
          <a:lstStyle/>
          <a:p>
            <a:pPr>
              <a:defRPr/>
            </a:pPr>
            <a:r>
              <a:rPr lang="en-US" sz="3000" b="1" dirty="0">
                <a:ln w="0"/>
                <a:solidFill>
                  <a:schemeClr val="bg2">
                    <a:lumMod val="25000"/>
                  </a:schemeClr>
                </a:solidFill>
                <a:effectLst>
                  <a:outerShdw blurRad="38100" dist="19050" dir="2700000" algn="tl" rotWithShape="0">
                    <a:prstClr val="black">
                      <a:alpha val="40000"/>
                    </a:prstClr>
                  </a:outerShdw>
                </a:effectLst>
                <a:latin typeface="Cambria" panose="02040503050406030204" pitchFamily="18" charset="0"/>
                <a:ea typeface="ＭＳ Ｐゴシック" panose="020B0600070205080204" pitchFamily="34" charset="-128"/>
                <a:cs typeface="Arial" pitchFamily="34" charset="0"/>
              </a:rPr>
              <a:t>Harbor </a:t>
            </a:r>
            <a:r>
              <a:rPr lang="en-US" sz="3000" b="1" dirty="0" smtClean="0">
                <a:ln w="0"/>
                <a:solidFill>
                  <a:schemeClr val="bg2">
                    <a:lumMod val="25000"/>
                  </a:schemeClr>
                </a:solidFill>
                <a:effectLst>
                  <a:outerShdw blurRad="38100" dist="19050" dir="2700000" algn="tl" rotWithShape="0">
                    <a:prstClr val="black">
                      <a:alpha val="40000"/>
                    </a:prstClr>
                  </a:outerShdw>
                </a:effectLst>
                <a:latin typeface="Cambria" panose="02040503050406030204" pitchFamily="18" charset="0"/>
                <a:ea typeface="ＭＳ Ｐゴシック" panose="020B0600070205080204" pitchFamily="34" charset="-128"/>
                <a:cs typeface="Arial" pitchFamily="34" charset="0"/>
              </a:rPr>
              <a:t>Placement </a:t>
            </a:r>
          </a:p>
          <a:p>
            <a:pPr>
              <a:defRPr/>
            </a:pPr>
            <a:r>
              <a:rPr lang="en-US" sz="3000" b="1" dirty="0" smtClean="0">
                <a:ln w="0"/>
                <a:solidFill>
                  <a:schemeClr val="bg2">
                    <a:lumMod val="25000"/>
                  </a:schemeClr>
                </a:solidFill>
                <a:effectLst>
                  <a:outerShdw blurRad="38100" dist="19050" dir="2700000" algn="tl" rotWithShape="0">
                    <a:prstClr val="black">
                      <a:alpha val="40000"/>
                    </a:prstClr>
                  </a:outerShdw>
                </a:effectLst>
                <a:latin typeface="Cambria" panose="02040503050406030204" pitchFamily="18" charset="0"/>
                <a:ea typeface="ＭＳ Ｐゴシック" panose="020B0600070205080204" pitchFamily="34" charset="-128"/>
                <a:cs typeface="Arial" pitchFamily="34" charset="0"/>
              </a:rPr>
              <a:t>Options</a:t>
            </a:r>
            <a:endParaRPr lang="en-US" sz="3000" b="1" dirty="0">
              <a:ln w="0"/>
              <a:solidFill>
                <a:schemeClr val="bg2">
                  <a:lumMod val="25000"/>
                </a:schemeClr>
              </a:solidFill>
              <a:effectLst>
                <a:outerShdw blurRad="38100" dist="19050" dir="2700000" algn="tl" rotWithShape="0">
                  <a:prstClr val="black">
                    <a:alpha val="40000"/>
                  </a:prstClr>
                </a:outerShdw>
              </a:effectLst>
              <a:latin typeface="Cambria" panose="02040503050406030204" pitchFamily="18" charset="0"/>
              <a:ea typeface="ＭＳ Ｐゴシック" panose="020B0600070205080204" pitchFamily="34" charset="-128"/>
              <a:cs typeface="Arial" pitchFamily="34" charset="0"/>
            </a:endParaRPr>
          </a:p>
        </p:txBody>
      </p:sp>
      <p:pic>
        <p:nvPicPr>
          <p:cNvPr id="5" name="Picture 4"/>
          <p:cNvPicPr>
            <a:picLocks noChangeAspect="1" noChangeArrowheads="1"/>
          </p:cNvPicPr>
          <p:nvPr/>
        </p:nvPicPr>
        <p:blipFill>
          <a:blip r:embed="rId4" cstate="screen"/>
          <a:srcRect/>
          <a:stretch>
            <a:fillRect/>
          </a:stretch>
        </p:blipFill>
        <p:spPr bwMode="auto">
          <a:xfrm>
            <a:off x="5922340" y="552623"/>
            <a:ext cx="2719169" cy="1974098"/>
          </a:xfrm>
          <a:prstGeom prst="rect">
            <a:avLst/>
          </a:prstGeom>
          <a:noFill/>
          <a:ln w="9525">
            <a:solidFill>
              <a:schemeClr val="bg2"/>
            </a:solidFill>
            <a:miter lim="800000"/>
            <a:headEnd/>
            <a:tailEnd/>
          </a:ln>
        </p:spPr>
      </p:pic>
      <p:sp>
        <p:nvSpPr>
          <p:cNvPr id="7" name="Rectangle 6"/>
          <p:cNvSpPr/>
          <p:nvPr/>
        </p:nvSpPr>
        <p:spPr>
          <a:xfrm rot="-2100000">
            <a:off x="5856998" y="815781"/>
            <a:ext cx="1071127" cy="369332"/>
          </a:xfrm>
          <a:prstGeom prst="rect">
            <a:avLst/>
          </a:prstGeom>
        </p:spPr>
        <p:txBody>
          <a:bodyPr wrap="none">
            <a:spAutoFit/>
          </a:bodyPr>
          <a:lstStyle/>
          <a:p>
            <a:r>
              <a:rPr lang="en-US" b="1" dirty="0">
                <a:ln w="11430"/>
                <a:solidFill>
                  <a:srgbClr val="FF0000"/>
                </a:solidFill>
                <a:effectLst>
                  <a:outerShdw blurRad="50800" dist="39000" dir="5460000" algn="tl">
                    <a:srgbClr val="000000">
                      <a:alpha val="38000"/>
                    </a:srgbClr>
                  </a:outerShdw>
                </a:effectLst>
              </a:rPr>
              <a:t>CLOSED</a:t>
            </a:r>
            <a:endParaRPr lang="en-US" dirty="0"/>
          </a:p>
        </p:txBody>
      </p:sp>
      <p:sp>
        <p:nvSpPr>
          <p:cNvPr id="8" name="TextBox 7"/>
          <p:cNvSpPr txBox="1"/>
          <p:nvPr/>
        </p:nvSpPr>
        <p:spPr>
          <a:xfrm>
            <a:off x="6937190" y="540799"/>
            <a:ext cx="1670650" cy="307777"/>
          </a:xfrm>
          <a:prstGeom prst="rect">
            <a:avLst/>
          </a:prstGeom>
          <a:noFill/>
        </p:spPr>
        <p:txBody>
          <a:bodyPr wrap="none" rtlCol="0">
            <a:spAutoFit/>
          </a:bodyPr>
          <a:lstStyle/>
          <a:p>
            <a:r>
              <a:rPr lang="en-US" sz="1400" b="1" dirty="0" smtClean="0">
                <a:solidFill>
                  <a:schemeClr val="bg1"/>
                </a:solidFill>
              </a:rPr>
              <a:t>Hart Miller Island</a:t>
            </a:r>
            <a:endParaRPr lang="en-US" sz="1400" b="1" dirty="0">
              <a:solidFill>
                <a:schemeClr val="bg1"/>
              </a:solidFill>
            </a:endParaRPr>
          </a:p>
        </p:txBody>
      </p:sp>
      <p:pic>
        <p:nvPicPr>
          <p:cNvPr id="9" name="Picture 8" descr="Cox Creek June'06.jpg"/>
          <p:cNvPicPr>
            <a:picLocks noChangeAspect="1"/>
          </p:cNvPicPr>
          <p:nvPr/>
        </p:nvPicPr>
        <p:blipFill>
          <a:blip r:embed="rId5" cstate="screen"/>
          <a:srcRect/>
          <a:stretch>
            <a:fillRect/>
          </a:stretch>
        </p:blipFill>
        <p:spPr>
          <a:xfrm>
            <a:off x="5925294" y="2530265"/>
            <a:ext cx="2736870" cy="2227612"/>
          </a:xfrm>
          <a:prstGeom prst="rect">
            <a:avLst/>
          </a:prstGeom>
        </p:spPr>
      </p:pic>
      <p:sp>
        <p:nvSpPr>
          <p:cNvPr id="10" name="TextBox 9"/>
          <p:cNvSpPr txBox="1"/>
          <p:nvPr/>
        </p:nvSpPr>
        <p:spPr>
          <a:xfrm>
            <a:off x="5938284" y="2526721"/>
            <a:ext cx="1781410" cy="307777"/>
          </a:xfrm>
          <a:prstGeom prst="rect">
            <a:avLst/>
          </a:prstGeom>
          <a:noFill/>
        </p:spPr>
        <p:txBody>
          <a:bodyPr wrap="square" rtlCol="0">
            <a:spAutoFit/>
          </a:bodyPr>
          <a:lstStyle/>
          <a:p>
            <a:r>
              <a:rPr lang="en-US" sz="1400" b="1" dirty="0" smtClean="0">
                <a:solidFill>
                  <a:schemeClr val="bg1"/>
                </a:solidFill>
              </a:rPr>
              <a:t>Cox Creek DMCF</a:t>
            </a:r>
            <a:endParaRPr lang="en-US" sz="1400" b="1" dirty="0">
              <a:solidFill>
                <a:schemeClr val="bg1"/>
              </a:solidFill>
            </a:endParaRPr>
          </a:p>
        </p:txBody>
      </p:sp>
      <p:pic>
        <p:nvPicPr>
          <p:cNvPr id="11" name="Picture 2" descr="FMT3 EXHIBIT 04-11-2010"/>
          <p:cNvPicPr>
            <a:picLocks noChangeAspect="1" noChangeArrowheads="1"/>
          </p:cNvPicPr>
          <p:nvPr/>
        </p:nvPicPr>
        <p:blipFill rotWithShape="1">
          <a:blip r:embed="rId6" cstate="screen"/>
          <a:srcRect r="23717" b="43845"/>
          <a:stretch/>
        </p:blipFill>
        <p:spPr bwMode="auto">
          <a:xfrm>
            <a:off x="5925294" y="4757877"/>
            <a:ext cx="2749876" cy="1905000"/>
          </a:xfrm>
          <a:prstGeom prst="rect">
            <a:avLst/>
          </a:prstGeom>
          <a:noFill/>
          <a:ln w="9525">
            <a:noFill/>
            <a:miter lim="800000"/>
            <a:headEnd/>
            <a:tailEnd/>
          </a:ln>
        </p:spPr>
      </p:pic>
      <p:sp>
        <p:nvSpPr>
          <p:cNvPr id="12" name="TextBox 11"/>
          <p:cNvSpPr txBox="1"/>
          <p:nvPr/>
        </p:nvSpPr>
        <p:spPr>
          <a:xfrm>
            <a:off x="7416334" y="4754333"/>
            <a:ext cx="1277142" cy="523220"/>
          </a:xfrm>
          <a:prstGeom prst="rect">
            <a:avLst/>
          </a:prstGeom>
          <a:noFill/>
        </p:spPr>
        <p:txBody>
          <a:bodyPr wrap="square" rtlCol="0">
            <a:spAutoFit/>
          </a:bodyPr>
          <a:lstStyle/>
          <a:p>
            <a:r>
              <a:rPr lang="en-US" sz="1400" b="1" dirty="0" smtClean="0">
                <a:solidFill>
                  <a:schemeClr val="bg1"/>
                </a:solidFill>
              </a:rPr>
              <a:t>Masonville </a:t>
            </a:r>
          </a:p>
          <a:p>
            <a:r>
              <a:rPr lang="en-US" sz="1400" b="1" dirty="0" smtClean="0">
                <a:solidFill>
                  <a:schemeClr val="bg1"/>
                </a:solidFill>
              </a:rPr>
              <a:t>DMCF</a:t>
            </a:r>
            <a:endParaRPr lang="en-US" sz="1400" b="1" dirty="0">
              <a:solidFill>
                <a:schemeClr val="bg1"/>
              </a:solidFill>
            </a:endParaRPr>
          </a:p>
        </p:txBody>
      </p:sp>
    </p:spTree>
    <p:extLst>
      <p:ext uri="{BB962C8B-B14F-4D97-AF65-F5344CB8AC3E}">
        <p14:creationId xmlns:p14="http://schemas.microsoft.com/office/powerpoint/2010/main" val="2924582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9C71185-DD9C-47EF-8391-9FE933E2DB50}" type="slidenum">
              <a:rPr lang="en-US" smtClean="0">
                <a:latin typeface="Cambria" panose="02040503050406030204" pitchFamily="18" charset="0"/>
              </a:rPr>
              <a:pPr/>
              <a:t>4</a:t>
            </a:fld>
            <a:endParaRPr lang="en-US" dirty="0">
              <a:latin typeface="Cambria" panose="02040503050406030204" pitchFamily="18" charset="0"/>
            </a:endParaRPr>
          </a:p>
        </p:txBody>
      </p:sp>
      <p:sp>
        <p:nvSpPr>
          <p:cNvPr id="4" name="Title 3"/>
          <p:cNvSpPr>
            <a:spLocks noGrp="1"/>
          </p:cNvSpPr>
          <p:nvPr>
            <p:ph type="title"/>
          </p:nvPr>
        </p:nvSpPr>
        <p:spPr>
          <a:xfrm>
            <a:off x="1295400" y="152400"/>
            <a:ext cx="6629400" cy="1143000"/>
          </a:xfrm>
        </p:spPr>
        <p:txBody>
          <a:bodyPr>
            <a:normAutofit/>
          </a:bodyPr>
          <a:lstStyle/>
          <a:p>
            <a:r>
              <a:rPr lang="en-US" sz="3200" dirty="0" smtClean="0">
                <a:latin typeface="Cambria" panose="02040503050406030204" pitchFamily="18" charset="0"/>
              </a:rPr>
              <a:t>Innovative Reuse &amp; Beneficial Use</a:t>
            </a:r>
            <a:endParaRPr lang="en-US" sz="3200" b="0" dirty="0">
              <a:latin typeface="Cambria" panose="02040503050406030204" pitchFamily="18" charset="0"/>
            </a:endParaRPr>
          </a:p>
        </p:txBody>
      </p:sp>
      <p:pic>
        <p:nvPicPr>
          <p:cNvPr id="7" name="Picture 6"/>
          <p:cNvPicPr>
            <a:picLocks noChangeAspect="1"/>
          </p:cNvPicPr>
          <p:nvPr/>
        </p:nvPicPr>
        <p:blipFill>
          <a:blip r:embed="rId3"/>
          <a:stretch>
            <a:fillRect/>
          </a:stretch>
        </p:blipFill>
        <p:spPr>
          <a:xfrm>
            <a:off x="5941103" y="990600"/>
            <a:ext cx="3134109" cy="2068512"/>
          </a:xfrm>
          <a:prstGeom prst="rect">
            <a:avLst/>
          </a:prstGeom>
        </p:spPr>
      </p:pic>
      <p:pic>
        <p:nvPicPr>
          <p:cNvPr id="8" name="Picture 7"/>
          <p:cNvPicPr>
            <a:picLocks noChangeAspect="1"/>
          </p:cNvPicPr>
          <p:nvPr/>
        </p:nvPicPr>
        <p:blipFill>
          <a:blip r:embed="rId4"/>
          <a:stretch>
            <a:fillRect/>
          </a:stretch>
        </p:blipFill>
        <p:spPr>
          <a:xfrm>
            <a:off x="3365911" y="3921184"/>
            <a:ext cx="2960062" cy="2010637"/>
          </a:xfrm>
          <a:prstGeom prst="rect">
            <a:avLst/>
          </a:prstGeom>
        </p:spPr>
      </p:pic>
      <p:pic>
        <p:nvPicPr>
          <p:cNvPr id="9" name="Content Placeholder 6"/>
          <p:cNvPicPr>
            <a:picLocks noGrp="1"/>
          </p:cNvPicPr>
          <p:nvPr>
            <p:ph sz="half" idx="2"/>
          </p:nvPr>
        </p:nvPicPr>
        <p:blipFill>
          <a:blip r:embed="rId5" cstate="print">
            <a:extLst>
              <a:ext uri="{28A0092B-C50C-407E-A947-70E740481C1C}">
                <a14:useLocalDpi xmlns:a14="http://schemas.microsoft.com/office/drawing/2010/main"/>
              </a:ext>
            </a:extLst>
          </a:blip>
          <a:stretch>
            <a:fillRect/>
          </a:stretch>
        </p:blipFill>
        <p:spPr>
          <a:xfrm>
            <a:off x="208484" y="1143000"/>
            <a:ext cx="3329096" cy="2612065"/>
          </a:xfrm>
          <a:prstGeom prst="rect">
            <a:avLst/>
          </a:prstGeom>
          <a:effectLst>
            <a:softEdge rad="50800"/>
          </a:effectLst>
        </p:spPr>
      </p:pic>
      <p:pic>
        <p:nvPicPr>
          <p:cNvPr id="10" name="Picture 2" descr="H:\Cox Creek\Cox_Creek.201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93" t="6061" r="-1923" b="6061"/>
          <a:stretch/>
        </p:blipFill>
        <p:spPr bwMode="auto">
          <a:xfrm>
            <a:off x="2871970" y="1541002"/>
            <a:ext cx="3539745" cy="2387270"/>
          </a:xfrm>
          <a:prstGeom prst="rect">
            <a:avLst/>
          </a:prstGeom>
          <a:noFill/>
          <a:ln w="12700">
            <a:solidFill>
              <a:schemeClr val="tx1">
                <a:lumMod val="65000"/>
                <a:lumOff val="35000"/>
                <a:alpha val="0"/>
              </a:schemeClr>
            </a:solidFill>
          </a:ln>
          <a:extLst>
            <a:ext uri="{909E8E84-426E-40DD-AFC4-6F175D3DCCD1}">
              <a14:hiddenFill xmlns:a14="http://schemas.microsoft.com/office/drawing/2010/main">
                <a:solidFill>
                  <a:srgbClr val="FFFFFF"/>
                </a:solidFill>
              </a14:hiddenFill>
            </a:ext>
          </a:extLst>
        </p:spPr>
      </p:pic>
      <p:pic>
        <p:nvPicPr>
          <p:cNvPr id="11" name="Picture 2" descr="A field of wildflowers at Hart-Miller Island"/>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14000"/>
                    </a14:imgEffect>
                    <a14:imgEffect>
                      <a14:brightnessContrast bright="20000" contrast="-21000"/>
                    </a14:imgEffect>
                  </a14:imgLayer>
                </a14:imgProps>
              </a:ext>
              <a:ext uri="{28A0092B-C50C-407E-A947-70E740481C1C}">
                <a14:useLocalDpi xmlns:a14="http://schemas.microsoft.com/office/drawing/2010/main" val="0"/>
              </a:ext>
            </a:extLst>
          </a:blip>
          <a:srcRect/>
          <a:stretch>
            <a:fillRect/>
          </a:stretch>
        </p:blipFill>
        <p:spPr bwMode="auto">
          <a:xfrm>
            <a:off x="134858" y="3903064"/>
            <a:ext cx="3231053" cy="1972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ncrypted-tbn2.gstatic.com/images?q=tbn:ANd9GcSdP6mYWgeTWTr0rMw6bOeNlticeDuRj5JXqPY1oVn68TqZ7VARvw">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21670" y="2795905"/>
            <a:ext cx="1830970" cy="17430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redging Re-use blocks.JPG"/>
          <p:cNvPicPr>
            <a:picLocks noChangeAspect="1"/>
          </p:cNvPicPr>
          <p:nvPr/>
        </p:nvPicPr>
        <p:blipFill>
          <a:blip r:embed="rId11" cstate="screen"/>
          <a:stretch>
            <a:fillRect/>
          </a:stretch>
        </p:blipFill>
        <p:spPr>
          <a:xfrm>
            <a:off x="6325973" y="4371069"/>
            <a:ext cx="2364370" cy="1567840"/>
          </a:xfrm>
          <a:prstGeom prst="rect">
            <a:avLst/>
          </a:prstGeom>
        </p:spPr>
      </p:pic>
    </p:spTree>
    <p:extLst>
      <p:ext uri="{BB962C8B-B14F-4D97-AF65-F5344CB8AC3E}">
        <p14:creationId xmlns:p14="http://schemas.microsoft.com/office/powerpoint/2010/main" val="792092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a:latin typeface="Cambria" panose="02040503050406030204" pitchFamily="18" charset="0"/>
              </a:rPr>
              <a:t>Goal</a:t>
            </a:r>
            <a:r>
              <a:rPr lang="en-US" dirty="0">
                <a:latin typeface="Cambria" panose="02040503050406030204" pitchFamily="18" charset="0"/>
              </a:rPr>
              <a:t>:</a:t>
            </a:r>
          </a:p>
          <a:p>
            <a:pPr lvl="1"/>
            <a:r>
              <a:rPr lang="en-US" dirty="0">
                <a:latin typeface="Cambria" panose="02040503050406030204" pitchFamily="18" charset="0"/>
              </a:rPr>
              <a:t>Provide certainty and predictability</a:t>
            </a:r>
          </a:p>
          <a:p>
            <a:pPr lvl="1"/>
            <a:r>
              <a:rPr lang="en-US" dirty="0">
                <a:latin typeface="Cambria" panose="02040503050406030204" pitchFamily="18" charset="0"/>
              </a:rPr>
              <a:t>Ensure environmental and public health protections</a:t>
            </a:r>
          </a:p>
          <a:p>
            <a:r>
              <a:rPr lang="en-US" dirty="0" smtClean="0">
                <a:latin typeface="Cambria" panose="02040503050406030204" pitchFamily="18" charset="0"/>
              </a:rPr>
              <a:t>Drafting currently underway</a:t>
            </a:r>
          </a:p>
          <a:p>
            <a:r>
              <a:rPr lang="en-US" dirty="0" smtClean="0">
                <a:latin typeface="Cambria" panose="02040503050406030204" pitchFamily="18" charset="0"/>
              </a:rPr>
              <a:t>Close coordination with regulatory programs at MDE, MDA, SHA, toxicologists, chemists, sediment experts</a:t>
            </a:r>
          </a:p>
          <a:p>
            <a:r>
              <a:rPr lang="en-US" b="1" dirty="0" smtClean="0">
                <a:latin typeface="Cambria" panose="02040503050406030204" pitchFamily="18" charset="0"/>
              </a:rPr>
              <a:t>Importance of Public Input </a:t>
            </a:r>
          </a:p>
          <a:p>
            <a:r>
              <a:rPr lang="en-US" dirty="0" smtClean="0">
                <a:latin typeface="Cambria" panose="02040503050406030204" pitchFamily="18" charset="0"/>
              </a:rPr>
              <a:t>Iterative </a:t>
            </a:r>
            <a:r>
              <a:rPr lang="en-US" dirty="0">
                <a:latin typeface="Cambria" panose="02040503050406030204" pitchFamily="18" charset="0"/>
              </a:rPr>
              <a:t>process with multiple opportunities for </a:t>
            </a:r>
            <a:r>
              <a:rPr lang="en-US" dirty="0" smtClean="0">
                <a:latin typeface="Cambria" panose="02040503050406030204" pitchFamily="18" charset="0"/>
              </a:rPr>
              <a:t>public and agency review </a:t>
            </a:r>
            <a:r>
              <a:rPr lang="en-US" dirty="0">
                <a:latin typeface="Cambria" panose="02040503050406030204" pitchFamily="18" charset="0"/>
              </a:rPr>
              <a:t>and feedback</a:t>
            </a:r>
          </a:p>
          <a:p>
            <a:pPr lvl="1"/>
            <a:r>
              <a:rPr lang="en-US" dirty="0">
                <a:latin typeface="Cambria" panose="02040503050406030204" pitchFamily="18" charset="0"/>
              </a:rPr>
              <a:t>December / January</a:t>
            </a:r>
          </a:p>
          <a:p>
            <a:r>
              <a:rPr lang="en-US" dirty="0" smtClean="0">
                <a:latin typeface="Cambria" panose="02040503050406030204" pitchFamily="18" charset="0"/>
              </a:rPr>
              <a:t>MDE Approval currently estimated for </a:t>
            </a:r>
            <a:r>
              <a:rPr lang="en-US" b="1" dirty="0" smtClean="0">
                <a:latin typeface="Cambria" panose="02040503050406030204" pitchFamily="18" charset="0"/>
              </a:rPr>
              <a:t>Spring 2017</a:t>
            </a:r>
          </a:p>
        </p:txBody>
      </p:sp>
      <p:sp>
        <p:nvSpPr>
          <p:cNvPr id="3" name="Slide Number Placeholder 2"/>
          <p:cNvSpPr>
            <a:spLocks noGrp="1"/>
          </p:cNvSpPr>
          <p:nvPr>
            <p:ph type="sldNum" sz="quarter" idx="12"/>
          </p:nvPr>
        </p:nvSpPr>
        <p:spPr/>
        <p:txBody>
          <a:bodyPr/>
          <a:lstStyle/>
          <a:p>
            <a:fld id="{69C71185-DD9C-47EF-8391-9FE933E2DB50}" type="slidenum">
              <a:rPr lang="en-US" smtClean="0"/>
              <a:pPr/>
              <a:t>5</a:t>
            </a:fld>
            <a:endParaRPr lang="en-US" dirty="0"/>
          </a:p>
        </p:txBody>
      </p:sp>
      <p:sp>
        <p:nvSpPr>
          <p:cNvPr id="4" name="Title 3"/>
          <p:cNvSpPr>
            <a:spLocks noGrp="1"/>
          </p:cNvSpPr>
          <p:nvPr>
            <p:ph type="title"/>
          </p:nvPr>
        </p:nvSpPr>
        <p:spPr>
          <a:xfrm>
            <a:off x="1447800" y="304800"/>
            <a:ext cx="6743700" cy="1143000"/>
          </a:xfrm>
        </p:spPr>
        <p:txBody>
          <a:bodyPr>
            <a:normAutofit fontScale="90000"/>
          </a:bodyPr>
          <a:lstStyle/>
          <a:p>
            <a:r>
              <a:rPr lang="en-US" dirty="0" smtClean="0">
                <a:latin typeface="Cambria" panose="02040503050406030204" pitchFamily="18" charset="0"/>
              </a:rPr>
              <a:t>Technical Screening Criteria and Guidance Document</a:t>
            </a:r>
            <a:endParaRPr lang="en-US" dirty="0">
              <a:latin typeface="Cambria" panose="02040503050406030204" pitchFamily="18" charset="0"/>
            </a:endParaRPr>
          </a:p>
        </p:txBody>
      </p:sp>
    </p:spTree>
    <p:extLst>
      <p:ext uri="{BB962C8B-B14F-4D97-AF65-F5344CB8AC3E}">
        <p14:creationId xmlns:p14="http://schemas.microsoft.com/office/powerpoint/2010/main" val="1015480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latin typeface="Cambria" panose="02040503050406030204" pitchFamily="18" charset="0"/>
              </a:rPr>
              <a:t>Goal</a:t>
            </a:r>
            <a:r>
              <a:rPr lang="en-US" dirty="0" smtClean="0">
                <a:latin typeface="Cambria" panose="02040503050406030204" pitchFamily="18" charset="0"/>
              </a:rPr>
              <a:t>: </a:t>
            </a:r>
          </a:p>
          <a:p>
            <a:pPr lvl="1"/>
            <a:r>
              <a:rPr lang="en-US" dirty="0" smtClean="0">
                <a:latin typeface="Cambria" panose="02040503050406030204" pitchFamily="18" charset="0"/>
              </a:rPr>
              <a:t>Address the long-held negative public perception of Harbor channel material in order to build public awareness and support for innovative reuse products and beneficial use projects</a:t>
            </a:r>
          </a:p>
          <a:p>
            <a:r>
              <a:rPr lang="en-US" b="1" dirty="0" smtClean="0">
                <a:latin typeface="Cambria" panose="02040503050406030204" pitchFamily="18" charset="0"/>
              </a:rPr>
              <a:t>Building upon feedback </a:t>
            </a:r>
            <a:r>
              <a:rPr lang="en-US" dirty="0" smtClean="0">
                <a:latin typeface="Cambria" panose="02040503050406030204" pitchFamily="18" charset="0"/>
              </a:rPr>
              <a:t>from stakeholders:</a:t>
            </a:r>
          </a:p>
          <a:p>
            <a:pPr lvl="1"/>
            <a:r>
              <a:rPr lang="en-US" dirty="0" smtClean="0">
                <a:latin typeface="Cambria" panose="02040503050406030204" pitchFamily="18" charset="0"/>
              </a:rPr>
              <a:t>Engage with a marketing firm and develop catchy, interesting and informative materials:</a:t>
            </a:r>
          </a:p>
          <a:p>
            <a:pPr lvl="2"/>
            <a:r>
              <a:rPr lang="en-US" dirty="0" smtClean="0">
                <a:latin typeface="Cambria" panose="02040503050406030204" pitchFamily="18" charset="0"/>
              </a:rPr>
              <a:t>Slogan</a:t>
            </a:r>
          </a:p>
          <a:p>
            <a:pPr lvl="2"/>
            <a:r>
              <a:rPr lang="en-US" dirty="0" smtClean="0">
                <a:latin typeface="Cambria" panose="02040503050406030204" pitchFamily="18" charset="0"/>
              </a:rPr>
              <a:t>Infographic</a:t>
            </a:r>
            <a:endParaRPr lang="en-US" dirty="0">
              <a:latin typeface="Cambria" panose="02040503050406030204" pitchFamily="18" charset="0"/>
            </a:endParaRPr>
          </a:p>
          <a:p>
            <a:pPr lvl="2"/>
            <a:r>
              <a:rPr lang="en-US" dirty="0" smtClean="0">
                <a:latin typeface="Cambria" panose="02040503050406030204" pitchFamily="18" charset="0"/>
              </a:rPr>
              <a:t>Video</a:t>
            </a:r>
            <a:endParaRPr lang="en-US" dirty="0">
              <a:latin typeface="Cambria" panose="02040503050406030204" pitchFamily="18" charset="0"/>
            </a:endParaRPr>
          </a:p>
          <a:p>
            <a:pPr lvl="2"/>
            <a:r>
              <a:rPr lang="en-US" dirty="0" smtClean="0">
                <a:latin typeface="Cambria" panose="02040503050406030204" pitchFamily="18" charset="0"/>
              </a:rPr>
              <a:t>Social Media strategy</a:t>
            </a:r>
            <a:endParaRPr lang="en-US" dirty="0">
              <a:latin typeface="Cambria" panose="02040503050406030204" pitchFamily="18" charset="0"/>
            </a:endParaRPr>
          </a:p>
        </p:txBody>
      </p:sp>
      <p:sp>
        <p:nvSpPr>
          <p:cNvPr id="3" name="Slide Number Placeholder 2"/>
          <p:cNvSpPr>
            <a:spLocks noGrp="1"/>
          </p:cNvSpPr>
          <p:nvPr>
            <p:ph type="sldNum" sz="quarter" idx="12"/>
          </p:nvPr>
        </p:nvSpPr>
        <p:spPr/>
        <p:txBody>
          <a:bodyPr/>
          <a:lstStyle/>
          <a:p>
            <a:fld id="{69C71185-DD9C-47EF-8391-9FE933E2DB50}" type="slidenum">
              <a:rPr lang="en-US" smtClean="0"/>
              <a:pPr/>
              <a:t>6</a:t>
            </a:fld>
            <a:endParaRPr lang="en-US" dirty="0"/>
          </a:p>
        </p:txBody>
      </p:sp>
      <p:sp>
        <p:nvSpPr>
          <p:cNvPr id="4" name="Title 3"/>
          <p:cNvSpPr>
            <a:spLocks noGrp="1"/>
          </p:cNvSpPr>
          <p:nvPr>
            <p:ph type="title"/>
          </p:nvPr>
        </p:nvSpPr>
        <p:spPr/>
        <p:txBody>
          <a:bodyPr>
            <a:normAutofit fontScale="90000"/>
          </a:bodyPr>
          <a:lstStyle/>
          <a:p>
            <a:r>
              <a:rPr lang="en-US" dirty="0" smtClean="0">
                <a:latin typeface="Cambria" panose="02040503050406030204" pitchFamily="18" charset="0"/>
              </a:rPr>
              <a:t>Outreach &amp; Education Materials</a:t>
            </a:r>
            <a:endParaRPr lang="en-US" dirty="0">
              <a:latin typeface="Cambria" panose="02040503050406030204" pitchFamily="18" charset="0"/>
            </a:endParaRPr>
          </a:p>
        </p:txBody>
      </p:sp>
    </p:spTree>
    <p:extLst>
      <p:ext uri="{BB962C8B-B14F-4D97-AF65-F5344CB8AC3E}">
        <p14:creationId xmlns:p14="http://schemas.microsoft.com/office/powerpoint/2010/main" val="1174256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9C71185-DD9C-47EF-8391-9FE933E2DB50}" type="slidenum">
              <a:rPr lang="en-US" smtClean="0"/>
              <a:pPr/>
              <a:t>7</a:t>
            </a:fld>
            <a:endParaRPr lang="en-US" dirty="0"/>
          </a:p>
        </p:txBody>
      </p:sp>
      <p:sp>
        <p:nvSpPr>
          <p:cNvPr id="4" name="Title 3"/>
          <p:cNvSpPr>
            <a:spLocks noGrp="1"/>
          </p:cNvSpPr>
          <p:nvPr>
            <p:ph type="title"/>
          </p:nvPr>
        </p:nvSpPr>
        <p:spPr/>
        <p:txBody>
          <a:bodyPr>
            <a:normAutofit fontScale="90000"/>
          </a:bodyPr>
          <a:lstStyle/>
          <a:p>
            <a:r>
              <a:rPr lang="en-US" dirty="0">
                <a:latin typeface="Cambria" panose="02040503050406030204" pitchFamily="18" charset="0"/>
              </a:rPr>
              <a:t>Sediment to Solutions:</a:t>
            </a:r>
            <a:br>
              <a:rPr lang="en-US" dirty="0">
                <a:latin typeface="Cambria" panose="02040503050406030204" pitchFamily="18" charset="0"/>
              </a:rPr>
            </a:br>
            <a:r>
              <a:rPr lang="en-US" b="0" i="1" dirty="0">
                <a:latin typeface="Cambria" panose="02040503050406030204" pitchFamily="18" charset="0"/>
              </a:rPr>
              <a:t>Channeling Innovation</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3495743" cy="4526280"/>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14400" y="1524000"/>
            <a:ext cx="3495497" cy="4525962"/>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54796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9C71185-DD9C-47EF-8391-9FE933E2DB50}" type="slidenum">
              <a:rPr lang="en-US" smtClean="0"/>
              <a:pPr/>
              <a:t>8</a:t>
            </a:fld>
            <a:endParaRPr lang="en-US" dirty="0"/>
          </a:p>
        </p:txBody>
      </p:sp>
      <p:sp>
        <p:nvSpPr>
          <p:cNvPr id="4" name="Title 3"/>
          <p:cNvSpPr>
            <a:spLocks noGrp="1"/>
          </p:cNvSpPr>
          <p:nvPr>
            <p:ph type="title"/>
          </p:nvPr>
        </p:nvSpPr>
        <p:spPr>
          <a:xfrm>
            <a:off x="1219200" y="152400"/>
            <a:ext cx="6743700" cy="1143000"/>
          </a:xfrm>
        </p:spPr>
        <p:txBody>
          <a:bodyPr>
            <a:normAutofit fontScale="90000"/>
          </a:bodyPr>
          <a:lstStyle/>
          <a:p>
            <a:r>
              <a:rPr lang="en-US" dirty="0">
                <a:latin typeface="Cambria" panose="02040503050406030204" pitchFamily="18" charset="0"/>
              </a:rPr>
              <a:t>Sediment to Solutions:</a:t>
            </a:r>
            <a:br>
              <a:rPr lang="en-US" dirty="0">
                <a:latin typeface="Cambria" panose="02040503050406030204" pitchFamily="18" charset="0"/>
              </a:rPr>
            </a:br>
            <a:r>
              <a:rPr lang="en-US" b="0" i="1" dirty="0">
                <a:latin typeface="Cambria" panose="02040503050406030204" pitchFamily="18" charset="0"/>
              </a:rPr>
              <a:t>Channeling Innovation</a:t>
            </a:r>
            <a:endParaRPr lang="en-US" dirty="0">
              <a:latin typeface="Cambria" panose="02040503050406030204" pitchFamily="18" charset="0"/>
            </a:endParaRPr>
          </a:p>
        </p:txBody>
      </p:sp>
      <p:pic>
        <p:nvPicPr>
          <p:cNvPr id="5" name="Picture 2" descr="H:\Cox Creek\Cox_Creek.2016.jpg"/>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t="8703" b="-8689"/>
          <a:stretch/>
        </p:blipFill>
        <p:spPr bwMode="auto">
          <a:xfrm>
            <a:off x="1295400" y="1371600"/>
            <a:ext cx="6842760" cy="5131351"/>
          </a:xfrm>
          <a:prstGeom prst="rect">
            <a:avLst/>
          </a:prstGeom>
          <a:noFill/>
          <a:ln w="12700">
            <a:solidFill>
              <a:schemeClr val="tx1">
                <a:lumMod val="65000"/>
                <a:lumOff val="35000"/>
                <a:alpha val="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400" y="1436147"/>
            <a:ext cx="2209800" cy="477054"/>
          </a:xfrm>
          <a:prstGeom prst="rect">
            <a:avLst/>
          </a:prstGeom>
        </p:spPr>
        <p:txBody>
          <a:bodyPr wrap="square">
            <a:spAutoFit/>
          </a:bodyPr>
          <a:lstStyle/>
          <a:p>
            <a:r>
              <a:rPr lang="en-US" sz="2500" b="1" i="1" dirty="0" smtClean="0">
                <a:latin typeface="Cambria" panose="02040503050406030204" pitchFamily="18" charset="0"/>
              </a:rPr>
              <a:t>QUESTIONS?</a:t>
            </a:r>
            <a:endParaRPr lang="en-US" sz="2500" b="1" i="1" dirty="0"/>
          </a:p>
        </p:txBody>
      </p:sp>
    </p:spTree>
    <p:extLst>
      <p:ext uri="{BB962C8B-B14F-4D97-AF65-F5344CB8AC3E}">
        <p14:creationId xmlns:p14="http://schemas.microsoft.com/office/powerpoint/2010/main" val="29267213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xmlns="" name="CCE outreach 20140903" id="{DAFE448B-48D1-462F-BA0C-7EC0F5ABC1DB}" vid="{F05510F2-9537-4BF7-AD48-A61E4744B7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MPA White Background template</Template>
  <TotalTime>704</TotalTime>
  <Words>1099</Words>
  <Application>Microsoft Office PowerPoint</Application>
  <PresentationFormat>On-screen Show (4:3)</PresentationFormat>
  <Paragraphs>91</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Concourse</vt:lpstr>
      <vt:lpstr>INNOVATIVE AND BENEFICIAL USE OF DREDGED MATERIAL</vt:lpstr>
      <vt:lpstr>PowerPoint Presentation</vt:lpstr>
      <vt:lpstr>PowerPoint Presentation</vt:lpstr>
      <vt:lpstr>Innovative Reuse &amp; Beneficial Use</vt:lpstr>
      <vt:lpstr>Technical Screening Criteria and Guidance Document</vt:lpstr>
      <vt:lpstr>Outreach &amp; Education Materials</vt:lpstr>
      <vt:lpstr>Sediment to Solutions: Channeling Innovation</vt:lpstr>
      <vt:lpstr>Sediment to Solutions: Channeling Innovation</vt:lpstr>
    </vt:vector>
  </TitlesOfParts>
  <Company>Maryland Environmental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Dredged Material Placement Options at Cox Creek Expanded</dc:title>
  <dc:creator>Chris Correale</dc:creator>
  <cp:lastModifiedBy>Draddy, Anne</cp:lastModifiedBy>
  <cp:revision>110</cp:revision>
  <cp:lastPrinted>2016-11-10T16:07:32Z</cp:lastPrinted>
  <dcterms:created xsi:type="dcterms:W3CDTF">2014-11-14T15:38:19Z</dcterms:created>
  <dcterms:modified xsi:type="dcterms:W3CDTF">2016-11-23T20:52:31Z</dcterms:modified>
</cp:coreProperties>
</file>